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57" r:id="rId3"/>
    <p:sldId id="259" r:id="rId4"/>
    <p:sldId id="258" r:id="rId5"/>
    <p:sldId id="286" r:id="rId6"/>
    <p:sldId id="287" r:id="rId7"/>
    <p:sldId id="308" r:id="rId8"/>
    <p:sldId id="261" r:id="rId9"/>
    <p:sldId id="262" r:id="rId10"/>
    <p:sldId id="263" r:id="rId11"/>
    <p:sldId id="260" r:id="rId12"/>
    <p:sldId id="264" r:id="rId13"/>
    <p:sldId id="302" r:id="rId14"/>
    <p:sldId id="282" r:id="rId15"/>
    <p:sldId id="265" r:id="rId16"/>
    <p:sldId id="303" r:id="rId17"/>
    <p:sldId id="266" r:id="rId18"/>
    <p:sldId id="304" r:id="rId19"/>
    <p:sldId id="267" r:id="rId20"/>
    <p:sldId id="268" r:id="rId21"/>
    <p:sldId id="269" r:id="rId22"/>
    <p:sldId id="283" r:id="rId23"/>
    <p:sldId id="288" r:id="rId24"/>
    <p:sldId id="290" r:id="rId25"/>
    <p:sldId id="292" r:id="rId26"/>
    <p:sldId id="289" r:id="rId27"/>
    <p:sldId id="291" r:id="rId28"/>
    <p:sldId id="309" r:id="rId29"/>
    <p:sldId id="271" r:id="rId30"/>
    <p:sldId id="272" r:id="rId31"/>
    <p:sldId id="273" r:id="rId32"/>
    <p:sldId id="274" r:id="rId33"/>
    <p:sldId id="310" r:id="rId34"/>
    <p:sldId id="275" r:id="rId35"/>
    <p:sldId id="284" r:id="rId36"/>
    <p:sldId id="294" r:id="rId37"/>
    <p:sldId id="295" r:id="rId38"/>
    <p:sldId id="296" r:id="rId39"/>
    <p:sldId id="306" r:id="rId40"/>
    <p:sldId id="297" r:id="rId41"/>
    <p:sldId id="298" r:id="rId42"/>
    <p:sldId id="276" r:id="rId43"/>
    <p:sldId id="277" r:id="rId44"/>
    <p:sldId id="278" r:id="rId45"/>
    <p:sldId id="279" r:id="rId46"/>
    <p:sldId id="281" r:id="rId47"/>
    <p:sldId id="285" r:id="rId48"/>
    <p:sldId id="305" r:id="rId49"/>
    <p:sldId id="299" r:id="rId50"/>
    <p:sldId id="307" r:id="rId51"/>
    <p:sldId id="280" r:id="rId52"/>
    <p:sldId id="301"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6" autoAdjust="0"/>
    <p:restoredTop sz="92281" autoAdjust="0"/>
  </p:normalViewPr>
  <p:slideViewPr>
    <p:cSldViewPr>
      <p:cViewPr>
        <p:scale>
          <a:sx n="60" d="100"/>
          <a:sy n="60" d="100"/>
        </p:scale>
        <p:origin x="-1242" y="-2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r34l\Documents\CPC\Writing\Caring%20and%20Households\Carer%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484665569371844"/>
          <c:y val="4.1505966495831104E-2"/>
          <c:w val="0.88116388095066933"/>
          <c:h val="0.91219345215329306"/>
        </c:manualLayout>
      </c:layout>
      <c:lineChart>
        <c:grouping val="standard"/>
        <c:varyColors val="0"/>
        <c:ser>
          <c:idx val="0"/>
          <c:order val="0"/>
          <c:tx>
            <c:strRef>
              <c:f>Caree!$C$21</c:f>
              <c:strCache>
                <c:ptCount val="1"/>
                <c:pt idx="0">
                  <c:v>Caredforby_children</c:v>
                </c:pt>
              </c:strCache>
            </c:strRef>
          </c:tx>
          <c:spPr>
            <a:ln w="127000"/>
          </c:spPr>
          <c:marker>
            <c:symbol val="none"/>
          </c:marker>
          <c:cat>
            <c:numRef>
              <c:f>Caree!$A$22:$A$37</c:f>
              <c:numCache>
                <c:formatCode>General</c:formatCode>
                <c:ptCount val="16"/>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numCache>
            </c:numRef>
          </c:cat>
          <c:val>
            <c:numRef>
              <c:f>Caree!$C$22:$C$37</c:f>
              <c:numCache>
                <c:formatCode>General</c:formatCode>
                <c:ptCount val="16"/>
                <c:pt idx="0">
                  <c:v>310054.81</c:v>
                </c:pt>
                <c:pt idx="1">
                  <c:v>366108.15999999997</c:v>
                </c:pt>
                <c:pt idx="2">
                  <c:v>314365.38</c:v>
                </c:pt>
                <c:pt idx="3">
                  <c:v>375016.22</c:v>
                </c:pt>
                <c:pt idx="4">
                  <c:v>364040.22</c:v>
                </c:pt>
                <c:pt idx="5">
                  <c:v>324913.71999999997</c:v>
                </c:pt>
                <c:pt idx="6">
                  <c:v>403971.59</c:v>
                </c:pt>
                <c:pt idx="7">
                  <c:v>478712.28</c:v>
                </c:pt>
                <c:pt idx="8">
                  <c:v>446695.63</c:v>
                </c:pt>
                <c:pt idx="9">
                  <c:v>488694.94</c:v>
                </c:pt>
                <c:pt idx="10">
                  <c:v>455138.69</c:v>
                </c:pt>
                <c:pt idx="11">
                  <c:v>514756.88</c:v>
                </c:pt>
                <c:pt idx="12">
                  <c:v>515826.97</c:v>
                </c:pt>
                <c:pt idx="13">
                  <c:v>498155.94</c:v>
                </c:pt>
                <c:pt idx="14">
                  <c:v>502934.13</c:v>
                </c:pt>
                <c:pt idx="15">
                  <c:v>622791.43999999994</c:v>
                </c:pt>
              </c:numCache>
            </c:numRef>
          </c:val>
          <c:smooth val="0"/>
        </c:ser>
        <c:ser>
          <c:idx val="1"/>
          <c:order val="1"/>
          <c:tx>
            <c:strRef>
              <c:f>Caree!$C$42</c:f>
              <c:strCache>
                <c:ptCount val="1"/>
                <c:pt idx="0">
                  <c:v>Caredforby_Spouse</c:v>
                </c:pt>
              </c:strCache>
            </c:strRef>
          </c:tx>
          <c:spPr>
            <a:ln w="127000"/>
          </c:spPr>
          <c:marker>
            <c:symbol val="none"/>
          </c:marker>
          <c:val>
            <c:numRef>
              <c:f>Caree!$C$43:$C$59</c:f>
              <c:numCache>
                <c:formatCode>General</c:formatCode>
                <c:ptCount val="17"/>
                <c:pt idx="0">
                  <c:v>1188045.1000000001</c:v>
                </c:pt>
                <c:pt idx="1">
                  <c:v>1072604.8999999999</c:v>
                </c:pt>
                <c:pt idx="2">
                  <c:v>1327065.3999999999</c:v>
                </c:pt>
                <c:pt idx="3">
                  <c:v>1368115.6</c:v>
                </c:pt>
                <c:pt idx="4">
                  <c:v>1310828.8999999999</c:v>
                </c:pt>
                <c:pt idx="5">
                  <c:v>1629726</c:v>
                </c:pt>
                <c:pt idx="6">
                  <c:v>1499383.3</c:v>
                </c:pt>
                <c:pt idx="7">
                  <c:v>1609097.9</c:v>
                </c:pt>
                <c:pt idx="8">
                  <c:v>1650007.3</c:v>
                </c:pt>
                <c:pt idx="9">
                  <c:v>1938615</c:v>
                </c:pt>
                <c:pt idx="10">
                  <c:v>2102478.7999999998</c:v>
                </c:pt>
                <c:pt idx="11">
                  <c:v>1904296.1</c:v>
                </c:pt>
                <c:pt idx="12">
                  <c:v>1843752</c:v>
                </c:pt>
                <c:pt idx="13">
                  <c:v>1889757.3</c:v>
                </c:pt>
                <c:pt idx="14">
                  <c:v>1945744.8</c:v>
                </c:pt>
                <c:pt idx="15">
                  <c:v>2164087.2999999998</c:v>
                </c:pt>
                <c:pt idx="16">
                  <c:v>2419133</c:v>
                </c:pt>
              </c:numCache>
            </c:numRef>
          </c:val>
          <c:smooth val="0"/>
        </c:ser>
        <c:dLbls>
          <c:showLegendKey val="0"/>
          <c:showVal val="0"/>
          <c:showCatName val="0"/>
          <c:showSerName val="0"/>
          <c:showPercent val="0"/>
          <c:showBubbleSize val="0"/>
        </c:dLbls>
        <c:marker val="1"/>
        <c:smooth val="0"/>
        <c:axId val="90669824"/>
        <c:axId val="90671360"/>
      </c:lineChart>
      <c:catAx>
        <c:axId val="90669824"/>
        <c:scaling>
          <c:orientation val="minMax"/>
        </c:scaling>
        <c:delete val="0"/>
        <c:axPos val="b"/>
        <c:numFmt formatCode="General" sourceLinked="1"/>
        <c:majorTickMark val="out"/>
        <c:minorTickMark val="none"/>
        <c:tickLblPos val="nextTo"/>
        <c:crossAx val="90671360"/>
        <c:crosses val="autoZero"/>
        <c:auto val="1"/>
        <c:lblAlgn val="ctr"/>
        <c:lblOffset val="100"/>
        <c:noMultiLvlLbl val="0"/>
      </c:catAx>
      <c:valAx>
        <c:axId val="90671360"/>
        <c:scaling>
          <c:orientation val="minMax"/>
        </c:scaling>
        <c:delete val="0"/>
        <c:axPos val="l"/>
        <c:majorGridlines/>
        <c:numFmt formatCode="General" sourceLinked="1"/>
        <c:majorTickMark val="out"/>
        <c:minorTickMark val="none"/>
        <c:tickLblPos val="nextTo"/>
        <c:txPr>
          <a:bodyPr/>
          <a:lstStyle/>
          <a:p>
            <a:pPr>
              <a:defRPr sz="1600"/>
            </a:pPr>
            <a:endParaRPr lang="en-US"/>
          </a:p>
        </c:txPr>
        <c:crossAx val="90669824"/>
        <c:crosses val="autoZero"/>
        <c:crossBetween val="between"/>
        <c:dispUnits>
          <c:builtInUnit val="thousands"/>
          <c:dispUnitsLbl/>
        </c:dispUnits>
      </c:valAx>
    </c:plotArea>
    <c:legend>
      <c:legendPos val="r"/>
      <c:layout>
        <c:manualLayout>
          <c:xMode val="edge"/>
          <c:yMode val="edge"/>
          <c:x val="0.14939563204461875"/>
          <c:y val="6.9710663198959674E-2"/>
          <c:w val="0.45340293655513531"/>
          <c:h val="0.2339818710318978"/>
        </c:manualLayout>
      </c:layout>
      <c:overlay val="0"/>
    </c:legend>
    <c:plotVisOnly val="1"/>
    <c:dispBlanksAs val="gap"/>
    <c:showDLblsOverMax val="0"/>
  </c:chart>
  <c:txPr>
    <a:bodyPr/>
    <a:lstStyle/>
    <a:p>
      <a:pPr>
        <a:defRPr sz="2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785417-DB2E-40B2-8655-45DB7D0021F7}" type="datetimeFigureOut">
              <a:rPr lang="en-GB" smtClean="0"/>
              <a:t>26/01/2012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6F7623-D635-4396-A60D-D55ABC523867}" type="slidenum">
              <a:rPr lang="en-GB" smtClean="0"/>
              <a:t>‹#›</a:t>
            </a:fld>
            <a:endParaRPr lang="en-GB"/>
          </a:p>
        </p:txBody>
      </p:sp>
    </p:spTree>
    <p:extLst>
      <p:ext uri="{BB962C8B-B14F-4D97-AF65-F5344CB8AC3E}">
        <p14:creationId xmlns:p14="http://schemas.microsoft.com/office/powerpoint/2010/main" val="216321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 much more than just 1-1; it varies in intensity, frequency, quality and reliability; it may be a complement</a:t>
            </a:r>
            <a:r>
              <a:rPr lang="en-GB" baseline="0" dirty="0" smtClean="0"/>
              <a:t> or a substitute for formal care; it may meet the needs of the caree, or not;</a:t>
            </a:r>
            <a:r>
              <a:rPr lang="en-GB" dirty="0" smtClean="0"/>
              <a:t> it may not be perceived</a:t>
            </a:r>
            <a:r>
              <a:rPr lang="en-GB" baseline="0" dirty="0" smtClean="0"/>
              <a:t> as care, or may be defined differently by carer and caree; it may be reciprocal, or part of a more complex network of support; it may be inside or outside the house, and from family, neighbours or friends; carers may be general, specific, or there in a crisis; it may be visible or invisible; it may be appreciated or resented, gladly or grudgingly given.</a:t>
            </a:r>
          </a:p>
          <a:p>
            <a:endParaRPr lang="en-GB" baseline="0" dirty="0" smtClean="0"/>
          </a:p>
          <a:p>
            <a:r>
              <a:rPr lang="en-GB" baseline="0" dirty="0" smtClean="0"/>
              <a:t>As such, any attempt to pin it down will only capture part of the story.  Our mixed methods approach attempts to triangulate informal care, and explore its characteristics in more depth.</a:t>
            </a:r>
            <a:endParaRPr lang="en-GB" dirty="0"/>
          </a:p>
        </p:txBody>
      </p:sp>
      <p:sp>
        <p:nvSpPr>
          <p:cNvPr id="4" name="Slide Number Placeholder 3"/>
          <p:cNvSpPr>
            <a:spLocks noGrp="1"/>
          </p:cNvSpPr>
          <p:nvPr>
            <p:ph type="sldNum" sz="quarter" idx="10"/>
          </p:nvPr>
        </p:nvSpPr>
        <p:spPr/>
        <p:txBody>
          <a:bodyPr/>
          <a:lstStyle/>
          <a:p>
            <a:fld id="{1C6F7623-D635-4396-A60D-D55ABC523867}" type="slidenum">
              <a:rPr lang="en-GB" smtClean="0"/>
              <a:t>3</a:t>
            </a:fld>
            <a:endParaRPr lang="en-GB"/>
          </a:p>
        </p:txBody>
      </p:sp>
    </p:spTree>
    <p:extLst>
      <p:ext uri="{BB962C8B-B14F-4D97-AF65-F5344CB8AC3E}">
        <p14:creationId xmlns:p14="http://schemas.microsoft.com/office/powerpoint/2010/main" val="3569013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Family</a:t>
            </a:r>
          </a:p>
          <a:p>
            <a:r>
              <a:rPr lang="en-GB" dirty="0" smtClean="0"/>
              <a:t>Return to birthplace</a:t>
            </a:r>
          </a:p>
          <a:p>
            <a:r>
              <a:rPr lang="en-GB" dirty="0" smtClean="0"/>
              <a:t>Attachment to place</a:t>
            </a:r>
            <a:endParaRPr lang="en-GB" dirty="0"/>
          </a:p>
        </p:txBody>
      </p:sp>
      <p:sp>
        <p:nvSpPr>
          <p:cNvPr id="4" name="Slide Number Placeholder 3"/>
          <p:cNvSpPr>
            <a:spLocks noGrp="1"/>
          </p:cNvSpPr>
          <p:nvPr>
            <p:ph type="sldNum" sz="quarter" idx="10"/>
          </p:nvPr>
        </p:nvSpPr>
        <p:spPr/>
        <p:txBody>
          <a:bodyPr/>
          <a:lstStyle/>
          <a:p>
            <a:fld id="{1C6F7623-D635-4396-A60D-D55ABC523867}" type="slidenum">
              <a:rPr lang="en-GB" smtClean="0"/>
              <a:t>36</a:t>
            </a:fld>
            <a:endParaRPr lang="en-GB"/>
          </a:p>
        </p:txBody>
      </p:sp>
    </p:spTree>
    <p:extLst>
      <p:ext uri="{BB962C8B-B14F-4D97-AF65-F5344CB8AC3E}">
        <p14:creationId xmlns:p14="http://schemas.microsoft.com/office/powerpoint/2010/main" val="145083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“Well, because we were getting older and the stairs were beginning to be a bit of bother, right enough.”</a:t>
            </a:r>
          </a:p>
        </p:txBody>
      </p:sp>
      <p:sp>
        <p:nvSpPr>
          <p:cNvPr id="4" name="Slide Number Placeholder 3"/>
          <p:cNvSpPr>
            <a:spLocks noGrp="1"/>
          </p:cNvSpPr>
          <p:nvPr>
            <p:ph type="sldNum" sz="quarter" idx="10"/>
          </p:nvPr>
        </p:nvSpPr>
        <p:spPr/>
        <p:txBody>
          <a:bodyPr/>
          <a:lstStyle/>
          <a:p>
            <a:fld id="{1C6F7623-D635-4396-A60D-D55ABC523867}" type="slidenum">
              <a:rPr lang="en-GB" smtClean="0"/>
              <a:t>37</a:t>
            </a:fld>
            <a:endParaRPr lang="en-GB"/>
          </a:p>
        </p:txBody>
      </p:sp>
    </p:spTree>
    <p:extLst>
      <p:ext uri="{BB962C8B-B14F-4D97-AF65-F5344CB8AC3E}">
        <p14:creationId xmlns:p14="http://schemas.microsoft.com/office/powerpoint/2010/main" val="1743599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Forming social networks of support – connection to the local community is important.  This can come from time spent there, but some people are better able to integrate than others.  Age seems to be important – building links is easier if you move when you are younger.</a:t>
            </a:r>
          </a:p>
          <a:p>
            <a:r>
              <a:rPr lang="en-GB" dirty="0" smtClean="0"/>
              <a:t>Substitution between family and friends – there appears to be some substitution between networks of family and friends; those who have family closer by have smaller non-family social networks.</a:t>
            </a:r>
          </a:p>
          <a:p>
            <a:endParaRPr lang="en-GB" dirty="0"/>
          </a:p>
        </p:txBody>
      </p:sp>
      <p:sp>
        <p:nvSpPr>
          <p:cNvPr id="4" name="Slide Number Placeholder 3"/>
          <p:cNvSpPr>
            <a:spLocks noGrp="1"/>
          </p:cNvSpPr>
          <p:nvPr>
            <p:ph type="sldNum" sz="quarter" idx="10"/>
          </p:nvPr>
        </p:nvSpPr>
        <p:spPr/>
        <p:txBody>
          <a:bodyPr/>
          <a:lstStyle/>
          <a:p>
            <a:fld id="{1C6F7623-D635-4396-A60D-D55ABC523867}" type="slidenum">
              <a:rPr lang="en-GB" smtClean="0"/>
              <a:t>47</a:t>
            </a:fld>
            <a:endParaRPr lang="en-GB"/>
          </a:p>
        </p:txBody>
      </p:sp>
    </p:spTree>
    <p:extLst>
      <p:ext uri="{BB962C8B-B14F-4D97-AF65-F5344CB8AC3E}">
        <p14:creationId xmlns:p14="http://schemas.microsoft.com/office/powerpoint/2010/main" val="169261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AN05C:	“… we’ve got to move into private housing and spend all our savings plus maybe a bit more, to move into a house that’s going to accommodate my husband.  So that’s why we’re all so depressed about it.”</a:t>
            </a:r>
          </a:p>
          <a:p>
            <a:endParaRPr lang="en-GB" dirty="0"/>
          </a:p>
        </p:txBody>
      </p:sp>
      <p:sp>
        <p:nvSpPr>
          <p:cNvPr id="4" name="Slide Number Placeholder 3"/>
          <p:cNvSpPr>
            <a:spLocks noGrp="1"/>
          </p:cNvSpPr>
          <p:nvPr>
            <p:ph type="sldNum" sz="quarter" idx="10"/>
          </p:nvPr>
        </p:nvSpPr>
        <p:spPr/>
        <p:txBody>
          <a:bodyPr/>
          <a:lstStyle/>
          <a:p>
            <a:fld id="{1C6F7623-D635-4396-A60D-D55ABC523867}" type="slidenum">
              <a:rPr lang="en-GB" smtClean="0"/>
              <a:t>50</a:t>
            </a:fld>
            <a:endParaRPr lang="en-GB"/>
          </a:p>
        </p:txBody>
      </p:sp>
    </p:spTree>
    <p:extLst>
      <p:ext uri="{BB962C8B-B14F-4D97-AF65-F5344CB8AC3E}">
        <p14:creationId xmlns:p14="http://schemas.microsoft.com/office/powerpoint/2010/main" val="3738549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Something</a:t>
            </a:r>
            <a:r>
              <a:rPr lang="en-GB" baseline="0" dirty="0" smtClean="0"/>
              <a:t> for everyone, but does affect the depth in which I can go into my methods – happy to discuss these further with anyone who is interested.</a:t>
            </a:r>
            <a:endParaRPr lang="en-GB" dirty="0"/>
          </a:p>
        </p:txBody>
      </p:sp>
      <p:sp>
        <p:nvSpPr>
          <p:cNvPr id="4" name="Slide Number Placeholder 3"/>
          <p:cNvSpPr>
            <a:spLocks noGrp="1"/>
          </p:cNvSpPr>
          <p:nvPr>
            <p:ph type="sldNum" sz="quarter" idx="10"/>
          </p:nvPr>
        </p:nvSpPr>
        <p:spPr/>
        <p:txBody>
          <a:bodyPr/>
          <a:lstStyle/>
          <a:p>
            <a:fld id="{1C6F7623-D635-4396-A60D-D55ABC523867}" type="slidenum">
              <a:rPr lang="en-GB" smtClean="0"/>
              <a:t>4</a:t>
            </a:fld>
            <a:endParaRPr lang="en-GB"/>
          </a:p>
        </p:txBody>
      </p:sp>
    </p:spTree>
    <p:extLst>
      <p:ext uri="{BB962C8B-B14F-4D97-AF65-F5344CB8AC3E}">
        <p14:creationId xmlns:p14="http://schemas.microsoft.com/office/powerpoint/2010/main" val="3209384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FEMALE			MALE</a:t>
            </a:r>
          </a:p>
          <a:p>
            <a:endParaRPr lang="en-GB" dirty="0" smtClean="0"/>
          </a:p>
          <a:p>
            <a:r>
              <a:rPr lang="en-GB" dirty="0" smtClean="0"/>
              <a:t>Women are more</a:t>
            </a:r>
            <a:r>
              <a:rPr lang="en-GB" baseline="0" dirty="0" smtClean="0"/>
              <a:t> likely to provide informal care than men.  They also provide care at a younger age.</a:t>
            </a:r>
          </a:p>
          <a:p>
            <a:endParaRPr lang="en-GB" baseline="0" dirty="0" smtClean="0"/>
          </a:p>
          <a:p>
            <a:r>
              <a:rPr lang="en-GB" baseline="0" dirty="0" smtClean="0"/>
              <a:t>Men (if they are alive) are more likely to continue providing care into older age</a:t>
            </a:r>
          </a:p>
          <a:p>
            <a:endParaRPr lang="en-GB" baseline="0" dirty="0" smtClean="0"/>
          </a:p>
          <a:p>
            <a:r>
              <a:rPr lang="en-GB" baseline="0" dirty="0" smtClean="0"/>
              <a:t>[Graphs produced with </a:t>
            </a:r>
            <a:r>
              <a:rPr lang="en-GB" baseline="0" dirty="0" err="1" smtClean="0"/>
              <a:t>logit</a:t>
            </a:r>
            <a:r>
              <a:rPr lang="en-GB" baseline="0" dirty="0" smtClean="0"/>
              <a:t> of caring probability on  age to 4 powers, probabilities predicted by year and age, and mean probabilities plotted]</a:t>
            </a:r>
            <a:endParaRPr lang="en-GB" dirty="0"/>
          </a:p>
        </p:txBody>
      </p:sp>
      <p:sp>
        <p:nvSpPr>
          <p:cNvPr id="4" name="Slide Number Placeholder 3"/>
          <p:cNvSpPr>
            <a:spLocks noGrp="1"/>
          </p:cNvSpPr>
          <p:nvPr>
            <p:ph type="sldNum" sz="quarter" idx="10"/>
          </p:nvPr>
        </p:nvSpPr>
        <p:spPr/>
        <p:txBody>
          <a:bodyPr/>
          <a:lstStyle/>
          <a:p>
            <a:fld id="{1C6F7623-D635-4396-A60D-D55ABC523867}" type="slidenum">
              <a:rPr lang="en-GB" smtClean="0"/>
              <a:t>11</a:t>
            </a:fld>
            <a:endParaRPr lang="en-GB"/>
          </a:p>
        </p:txBody>
      </p:sp>
    </p:spTree>
    <p:extLst>
      <p:ext uri="{BB962C8B-B14F-4D97-AF65-F5344CB8AC3E}">
        <p14:creationId xmlns:p14="http://schemas.microsoft.com/office/powerpoint/2010/main" val="954493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FEMALE			MALE</a:t>
            </a:r>
          </a:p>
          <a:p>
            <a:endParaRPr lang="en-GB" dirty="0" smtClean="0"/>
          </a:p>
          <a:p>
            <a:r>
              <a:rPr lang="en-GB" dirty="0" smtClean="0"/>
              <a:t>Men more likely to receive care, and later in life than women.  Care receipt</a:t>
            </a:r>
            <a:r>
              <a:rPr lang="en-GB" baseline="0" dirty="0" smtClean="0"/>
              <a:t> for women is getting earlier, and lasting longer for men.</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1C6F7623-D635-4396-A60D-D55ABC523867}" type="slidenum">
              <a:rPr lang="en-GB" smtClean="0"/>
              <a:t>12</a:t>
            </a:fld>
            <a:endParaRPr lang="en-GB"/>
          </a:p>
        </p:txBody>
      </p:sp>
    </p:spTree>
    <p:extLst>
      <p:ext uri="{BB962C8B-B14F-4D97-AF65-F5344CB8AC3E}">
        <p14:creationId xmlns:p14="http://schemas.microsoft.com/office/powerpoint/2010/main" val="1666249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help </a:t>
            </a:r>
            <a:endParaRPr lang="en-GB"/>
          </a:p>
        </p:txBody>
      </p:sp>
      <p:sp>
        <p:nvSpPr>
          <p:cNvPr id="4" name="Slide Number Placeholder 3"/>
          <p:cNvSpPr>
            <a:spLocks noGrp="1"/>
          </p:cNvSpPr>
          <p:nvPr>
            <p:ph type="sldNum" sz="quarter" idx="10"/>
          </p:nvPr>
        </p:nvSpPr>
        <p:spPr/>
        <p:txBody>
          <a:bodyPr/>
          <a:lstStyle/>
          <a:p>
            <a:fld id="{D03EA8D3-B4D0-46C0-969D-2A8B10715A8F}" type="slidenum">
              <a:rPr lang="en-GB" smtClean="0"/>
              <a:t>14</a:t>
            </a:fld>
            <a:endParaRPr lang="en-GB"/>
          </a:p>
        </p:txBody>
      </p:sp>
    </p:spTree>
    <p:extLst>
      <p:ext uri="{BB962C8B-B14F-4D97-AF65-F5344CB8AC3E}">
        <p14:creationId xmlns:p14="http://schemas.microsoft.com/office/powerpoint/2010/main" val="1791328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graphs for care receipt show only that care</a:t>
            </a:r>
            <a:r>
              <a:rPr lang="en-GB" baseline="0" dirty="0" smtClean="0"/>
              <a:t> is being given – it does not include those in need who don’t receive support, or those who receive support in some areas but have unmet need in others.</a:t>
            </a:r>
          </a:p>
          <a:p>
            <a:endParaRPr lang="en-GB" baseline="0" dirty="0" smtClean="0"/>
          </a:p>
          <a:p>
            <a:r>
              <a:rPr lang="en-GB" baseline="0" dirty="0" smtClean="0"/>
              <a:t>Significant area – Jane’s paper</a:t>
            </a:r>
          </a:p>
          <a:p>
            <a:endParaRPr lang="en-GB" baseline="0" dirty="0" smtClean="0"/>
          </a:p>
          <a:p>
            <a:r>
              <a:rPr lang="en-GB" baseline="0" dirty="0" smtClean="0"/>
              <a:t>The CPC &amp; Care Life Cycle paper in Population Trends discuses issues of defining and measuring unmet need using a number of data sets.  They show significant levels of unmet need, and found that ADL need is higher than IADL need.</a:t>
            </a:r>
          </a:p>
          <a:p>
            <a:endParaRPr lang="en-GB" baseline="0" dirty="0" smtClean="0"/>
          </a:p>
          <a:p>
            <a:r>
              <a:rPr lang="en-GB" baseline="0" dirty="0" smtClean="0"/>
              <a:t>We do not explore unmet need in such detail, and have limited data in the BHPS.  We measure need through reported ADLs and IADLs, but do not match specific needs to specific sources of help.</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1C6F7623-D635-4396-A60D-D55ABC523867}" type="slidenum">
              <a:rPr lang="en-GB" smtClean="0"/>
              <a:t>15</a:t>
            </a:fld>
            <a:endParaRPr lang="en-GB"/>
          </a:p>
        </p:txBody>
      </p:sp>
    </p:spTree>
    <p:extLst>
      <p:ext uri="{BB962C8B-B14F-4D97-AF65-F5344CB8AC3E}">
        <p14:creationId xmlns:p14="http://schemas.microsoft.com/office/powerpoint/2010/main" val="520636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Location decisions</a:t>
            </a:r>
            <a:r>
              <a:rPr lang="en-GB" baseline="0" dirty="0" smtClean="0"/>
              <a:t> of older people and their family are taken at different times, and for a number of factors.  Location may be chosen to </a:t>
            </a:r>
            <a:r>
              <a:rPr lang="en-GB" baseline="0" dirty="0" err="1" smtClean="0"/>
              <a:t>facillitate</a:t>
            </a:r>
            <a:r>
              <a:rPr lang="en-GB" baseline="0" dirty="0" smtClean="0"/>
              <a:t> care, or care decisions may be driven by location decisions taken for other reasons.</a:t>
            </a:r>
          </a:p>
          <a:p>
            <a:endParaRPr lang="en-GB" baseline="0" dirty="0" smtClean="0"/>
          </a:p>
          <a:p>
            <a:r>
              <a:rPr lang="en-GB" baseline="0" dirty="0" smtClean="0"/>
              <a:t>Location may be chosen many years in advance of needing care, at retirement, and this may be done with or without considering care.</a:t>
            </a:r>
          </a:p>
          <a:p>
            <a:endParaRPr lang="en-GB" baseline="0" dirty="0" smtClean="0"/>
          </a:p>
          <a:p>
            <a:r>
              <a:rPr lang="en-GB" baseline="0" dirty="0" smtClean="0"/>
              <a:t>Older people may choose locations in order to provide care.</a:t>
            </a:r>
          </a:p>
          <a:p>
            <a:endParaRPr lang="en-GB" baseline="0" dirty="0" smtClean="0"/>
          </a:p>
          <a:p>
            <a:r>
              <a:rPr lang="en-GB" baseline="0" dirty="0" smtClean="0"/>
              <a:t>If there is a move for informal care reasons, it may be either the parents or the children who move.</a:t>
            </a:r>
          </a:p>
          <a:p>
            <a:endParaRPr lang="en-GB" baseline="0" dirty="0" smtClean="0"/>
          </a:p>
          <a:p>
            <a:r>
              <a:rPr lang="en-GB" baseline="0" dirty="0" smtClean="0"/>
              <a:t>Disability may make moves harder due to the effort of moving, or it may make them more necessary when living situations are unsustainable.</a:t>
            </a:r>
          </a:p>
          <a:p>
            <a:endParaRPr lang="en-GB" baseline="0" dirty="0" smtClean="0"/>
          </a:p>
          <a:p>
            <a:r>
              <a:rPr lang="en-GB" baseline="0" dirty="0" smtClean="0"/>
              <a:t>Data limitations mean that we have very few households where both parents and children are observed both before and after the move.  Also, we only observe where a decision has been taken to provide care, and not where a decision has been made not to.</a:t>
            </a:r>
            <a:endParaRPr lang="en-GB" dirty="0"/>
          </a:p>
        </p:txBody>
      </p:sp>
      <p:sp>
        <p:nvSpPr>
          <p:cNvPr id="4" name="Slide Number Placeholder 3"/>
          <p:cNvSpPr>
            <a:spLocks noGrp="1"/>
          </p:cNvSpPr>
          <p:nvPr>
            <p:ph type="sldNum" sz="quarter" idx="10"/>
          </p:nvPr>
        </p:nvSpPr>
        <p:spPr/>
        <p:txBody>
          <a:bodyPr/>
          <a:lstStyle/>
          <a:p>
            <a:fld id="{1C6F7623-D635-4396-A60D-D55ABC523867}" type="slidenum">
              <a:rPr lang="en-GB" smtClean="0"/>
              <a:t>29</a:t>
            </a:fld>
            <a:endParaRPr lang="en-GB"/>
          </a:p>
        </p:txBody>
      </p:sp>
    </p:spTree>
    <p:extLst>
      <p:ext uri="{BB962C8B-B14F-4D97-AF65-F5344CB8AC3E}">
        <p14:creationId xmlns:p14="http://schemas.microsoft.com/office/powerpoint/2010/main" val="767086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experiment with using lagged distance to parents, but the question is how much of a lag to use – when was the location decision made?</a:t>
            </a:r>
            <a:endParaRPr lang="en-GB" dirty="0"/>
          </a:p>
        </p:txBody>
      </p:sp>
      <p:sp>
        <p:nvSpPr>
          <p:cNvPr id="4" name="Slide Number Placeholder 3"/>
          <p:cNvSpPr>
            <a:spLocks noGrp="1"/>
          </p:cNvSpPr>
          <p:nvPr>
            <p:ph type="sldNum" sz="quarter" idx="10"/>
          </p:nvPr>
        </p:nvSpPr>
        <p:spPr/>
        <p:txBody>
          <a:bodyPr/>
          <a:lstStyle/>
          <a:p>
            <a:fld id="{1C6F7623-D635-4396-A60D-D55ABC523867}" type="slidenum">
              <a:rPr lang="en-GB" smtClean="0"/>
              <a:t>31</a:t>
            </a:fld>
            <a:endParaRPr lang="en-GB"/>
          </a:p>
        </p:txBody>
      </p:sp>
    </p:spTree>
    <p:extLst>
      <p:ext uri="{BB962C8B-B14F-4D97-AF65-F5344CB8AC3E}">
        <p14:creationId xmlns:p14="http://schemas.microsoft.com/office/powerpoint/2010/main" val="124533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Sample of adults aged &gt;=55</a:t>
            </a:r>
          </a:p>
          <a:p>
            <a:endParaRPr lang="en-GB" dirty="0" smtClean="0"/>
          </a:p>
          <a:p>
            <a:r>
              <a:rPr lang="en-GB" dirty="0" smtClean="0"/>
              <a:t>Younger people move further</a:t>
            </a:r>
          </a:p>
          <a:p>
            <a:r>
              <a:rPr lang="en-GB" dirty="0" smtClean="0"/>
              <a:t>Moving</a:t>
            </a:r>
            <a:r>
              <a:rPr lang="en-GB" baseline="0" dirty="0" smtClean="0"/>
              <a:t> in with family increases distance</a:t>
            </a:r>
          </a:p>
          <a:p>
            <a:r>
              <a:rPr lang="en-GB" baseline="0" dirty="0" smtClean="0"/>
              <a:t>Health has no effect</a:t>
            </a:r>
          </a:p>
          <a:p>
            <a:r>
              <a:rPr lang="en-GB" baseline="0" dirty="0" smtClean="0"/>
              <a:t>Stairs reduces distance</a:t>
            </a:r>
          </a:p>
          <a:p>
            <a:r>
              <a:rPr lang="en-GB" baseline="0" dirty="0" smtClean="0"/>
              <a:t>The smallest distance is urban to urban; movements between urban and rural in either direction are further than between rural areas</a:t>
            </a:r>
            <a:endParaRPr lang="en-GB" dirty="0"/>
          </a:p>
        </p:txBody>
      </p:sp>
      <p:sp>
        <p:nvSpPr>
          <p:cNvPr id="4" name="Slide Number Placeholder 3"/>
          <p:cNvSpPr>
            <a:spLocks noGrp="1"/>
          </p:cNvSpPr>
          <p:nvPr>
            <p:ph type="sldNum" sz="quarter" idx="10"/>
          </p:nvPr>
        </p:nvSpPr>
        <p:spPr/>
        <p:txBody>
          <a:bodyPr/>
          <a:lstStyle/>
          <a:p>
            <a:fld id="{1C6F7623-D635-4396-A60D-D55ABC523867}" type="slidenum">
              <a:rPr lang="en-GB" smtClean="0"/>
              <a:t>34</a:t>
            </a:fld>
            <a:endParaRPr lang="en-GB"/>
          </a:p>
        </p:txBody>
      </p:sp>
    </p:spTree>
    <p:extLst>
      <p:ext uri="{BB962C8B-B14F-4D97-AF65-F5344CB8AC3E}">
        <p14:creationId xmlns:p14="http://schemas.microsoft.com/office/powerpoint/2010/main" val="3026526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Tree>
    <p:extLst>
      <p:ext uri="{BB962C8B-B14F-4D97-AF65-F5344CB8AC3E}">
        <p14:creationId xmlns:p14="http://schemas.microsoft.com/office/powerpoint/2010/main" val="2701503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164357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3_Title Only">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1138448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lvl1pPr>
              <a:defRPr>
                <a:solidFill>
                  <a:schemeClr val="bg2"/>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969382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55576" y="6309320"/>
            <a:ext cx="2133600" cy="365125"/>
          </a:xfrm>
          <a:prstGeom prst="rect">
            <a:avLst/>
          </a:prstGeom>
        </p:spPr>
        <p:txBody>
          <a:bodyPr/>
          <a:lstStyle/>
          <a:p>
            <a:fld id="{0251710B-A96B-4B43-9220-612A36A0542C}" type="datetimeFigureOut">
              <a:rPr lang="en-GB" smtClean="0"/>
              <a:t>26/01/2012</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D880C0E-342D-4243-B377-85F343BFD93C}" type="slidenum">
              <a:rPr lang="en-GB" smtClean="0"/>
              <a:t>‹#›</a:t>
            </a:fld>
            <a:endParaRPr lang="en-GB"/>
          </a:p>
        </p:txBody>
      </p:sp>
    </p:spTree>
    <p:extLst>
      <p:ext uri="{BB962C8B-B14F-4D97-AF65-F5344CB8AC3E}">
        <p14:creationId xmlns:p14="http://schemas.microsoft.com/office/powerpoint/2010/main" val="2900835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55576" y="6309320"/>
            <a:ext cx="2133600" cy="365125"/>
          </a:xfrm>
          <a:prstGeom prst="rect">
            <a:avLst/>
          </a:prstGeom>
        </p:spPr>
        <p:txBody>
          <a:bodyPr/>
          <a:lstStyle/>
          <a:p>
            <a:fld id="{0251710B-A96B-4B43-9220-612A36A0542C}" type="datetimeFigureOut">
              <a:rPr lang="en-GB" smtClean="0"/>
              <a:t>26/01/2012</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D880C0E-342D-4243-B377-85F343BFD93C}" type="slidenum">
              <a:rPr lang="en-GB" smtClean="0"/>
              <a:t>‹#›</a:t>
            </a:fld>
            <a:endParaRPr lang="en-GB"/>
          </a:p>
        </p:txBody>
      </p:sp>
    </p:spTree>
    <p:extLst>
      <p:ext uri="{BB962C8B-B14F-4D97-AF65-F5344CB8AC3E}">
        <p14:creationId xmlns:p14="http://schemas.microsoft.com/office/powerpoint/2010/main" val="1001615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55576" y="6309320"/>
            <a:ext cx="2133600" cy="365125"/>
          </a:xfrm>
          <a:prstGeom prst="rect">
            <a:avLst/>
          </a:prstGeom>
        </p:spPr>
        <p:txBody>
          <a:bodyPr/>
          <a:lstStyle/>
          <a:p>
            <a:fld id="{0251710B-A96B-4B43-9220-612A36A0542C}" type="datetimeFigureOut">
              <a:rPr lang="en-GB" smtClean="0"/>
              <a:t>26/01/2012</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D880C0E-342D-4243-B377-85F343BFD93C}" type="slidenum">
              <a:rPr lang="en-GB" smtClean="0"/>
              <a:t>‹#›</a:t>
            </a:fld>
            <a:endParaRPr lang="en-GB"/>
          </a:p>
        </p:txBody>
      </p:sp>
    </p:spTree>
    <p:extLst>
      <p:ext uri="{BB962C8B-B14F-4D97-AF65-F5344CB8AC3E}">
        <p14:creationId xmlns:p14="http://schemas.microsoft.com/office/powerpoint/2010/main" val="3715551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755576" y="6309320"/>
            <a:ext cx="2133600" cy="365125"/>
          </a:xfrm>
          <a:prstGeom prst="rect">
            <a:avLst/>
          </a:prstGeom>
        </p:spPr>
        <p:txBody>
          <a:bodyPr/>
          <a:lstStyle/>
          <a:p>
            <a:fld id="{0251710B-A96B-4B43-9220-612A36A0542C}" type="datetimeFigureOut">
              <a:rPr lang="en-GB" smtClean="0"/>
              <a:t>26/01/2012</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D880C0E-342D-4243-B377-85F343BFD93C}" type="slidenum">
              <a:rPr lang="en-GB" smtClean="0"/>
              <a:t>‹#›</a:t>
            </a:fld>
            <a:endParaRPr lang="en-GB"/>
          </a:p>
        </p:txBody>
      </p:sp>
    </p:spTree>
    <p:extLst>
      <p:ext uri="{BB962C8B-B14F-4D97-AF65-F5344CB8AC3E}">
        <p14:creationId xmlns:p14="http://schemas.microsoft.com/office/powerpoint/2010/main" val="3680870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755576" y="6309320"/>
            <a:ext cx="2133600" cy="365125"/>
          </a:xfrm>
          <a:prstGeom prst="rect">
            <a:avLst/>
          </a:prstGeom>
        </p:spPr>
        <p:txBody>
          <a:bodyPr/>
          <a:lstStyle/>
          <a:p>
            <a:fld id="{0251710B-A96B-4B43-9220-612A36A0542C}" type="datetimeFigureOut">
              <a:rPr lang="en-GB" smtClean="0"/>
              <a:t>26/01/2012</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D880C0E-342D-4243-B377-85F343BFD93C}" type="slidenum">
              <a:rPr lang="en-GB" smtClean="0"/>
              <a:t>‹#›</a:t>
            </a:fld>
            <a:endParaRPr lang="en-GB"/>
          </a:p>
        </p:txBody>
      </p:sp>
    </p:spTree>
    <p:extLst>
      <p:ext uri="{BB962C8B-B14F-4D97-AF65-F5344CB8AC3E}">
        <p14:creationId xmlns:p14="http://schemas.microsoft.com/office/powerpoint/2010/main" val="420408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97768"/>
            <a:ext cx="8229600" cy="854968"/>
          </a:xfrm>
        </p:spPr>
        <p:txBody>
          <a:bodyPr/>
          <a:lstStyle/>
          <a:p>
            <a:r>
              <a:rPr lang="en-US" smtClean="0"/>
              <a:t>Click to edit Master title style</a:t>
            </a:r>
            <a:endParaRPr lang="en-GB"/>
          </a:p>
        </p:txBody>
      </p:sp>
      <p:sp>
        <p:nvSpPr>
          <p:cNvPr id="3" name="Content Placeholder 2"/>
          <p:cNvSpPr>
            <a:spLocks noGrp="1"/>
          </p:cNvSpPr>
          <p:nvPr>
            <p:ph idx="1"/>
          </p:nvPr>
        </p:nvSpPr>
        <p:spPr>
          <a:xfrm>
            <a:off x="457200" y="1196752"/>
            <a:ext cx="8229600" cy="5472608"/>
          </a:xfrm>
        </p:spPr>
        <p:txBody>
          <a:bodyPr/>
          <a:lstStyle>
            <a:lvl1pPr>
              <a:spcBef>
                <a:spcPts val="0"/>
              </a:spcBef>
              <a:spcAft>
                <a:spcPts val="1800"/>
              </a:spcAf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471969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97768"/>
            <a:ext cx="8229600" cy="854968"/>
          </a:xfrm>
        </p:spPr>
        <p:txBody>
          <a:bodyPr/>
          <a:lstStyle/>
          <a:p>
            <a:r>
              <a:rPr lang="en-US" smtClean="0"/>
              <a:t>Click to edit Master title style</a:t>
            </a:r>
            <a:endParaRPr lang="en-GB"/>
          </a:p>
        </p:txBody>
      </p:sp>
      <p:sp>
        <p:nvSpPr>
          <p:cNvPr id="3" name="Content Placeholder 2"/>
          <p:cNvSpPr>
            <a:spLocks noGrp="1"/>
          </p:cNvSpPr>
          <p:nvPr>
            <p:ph idx="1"/>
          </p:nvPr>
        </p:nvSpPr>
        <p:spPr>
          <a:xfrm>
            <a:off x="457200" y="1196752"/>
            <a:ext cx="8229600" cy="5472608"/>
          </a:xfrm>
        </p:spPr>
        <p:txBody>
          <a:bodyPr/>
          <a:lstStyle>
            <a:lvl1pPr>
              <a:spcBef>
                <a:spcPts val="0"/>
              </a:spcBef>
              <a:spcAft>
                <a:spcPts val="1800"/>
              </a:spcAf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390077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9552" y="1916832"/>
            <a:ext cx="8229600" cy="2794322"/>
          </a:xfrm>
        </p:spPr>
        <p:txBody>
          <a:bodyPr>
            <a:normAutofit/>
          </a:bodyPr>
          <a:lstStyle>
            <a:lvl1pPr algn="ctr">
              <a:defRPr sz="5400" b="1"/>
            </a:lvl1pPr>
          </a:lstStyle>
          <a:p>
            <a:r>
              <a:rPr lang="en-US" dirty="0" smtClean="0"/>
              <a:t>Click to edit Master title style</a:t>
            </a:r>
            <a:endParaRPr lang="en-GB" dirty="0"/>
          </a:p>
        </p:txBody>
      </p:sp>
    </p:spTree>
    <p:extLst>
      <p:ext uri="{BB962C8B-B14F-4D97-AF65-F5344CB8AC3E}">
        <p14:creationId xmlns:p14="http://schemas.microsoft.com/office/powerpoint/2010/main" val="15634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1916832"/>
            <a:ext cx="8229600" cy="2794322"/>
          </a:xfrm>
        </p:spPr>
        <p:txBody>
          <a:bodyPr>
            <a:normAutofit/>
          </a:bodyPr>
          <a:lstStyle>
            <a:lvl1pPr algn="ctr">
              <a:defRPr sz="5400" b="1"/>
            </a:lvl1pPr>
          </a:lstStyle>
          <a:p>
            <a:r>
              <a:rPr lang="en-US" dirty="0" smtClean="0"/>
              <a:t>Click to edit Master title style</a:t>
            </a:r>
            <a:endParaRPr lang="en-GB" dirty="0"/>
          </a:p>
        </p:txBody>
      </p:sp>
    </p:spTree>
    <p:extLst>
      <p:ext uri="{BB962C8B-B14F-4D97-AF65-F5344CB8AC3E}">
        <p14:creationId xmlns:p14="http://schemas.microsoft.com/office/powerpoint/2010/main" val="4050706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55576" y="6309320"/>
            <a:ext cx="2133600" cy="365125"/>
          </a:xfrm>
          <a:prstGeom prst="rect">
            <a:avLst/>
          </a:prstGeom>
        </p:spPr>
        <p:txBody>
          <a:bodyPr/>
          <a:lstStyle/>
          <a:p>
            <a:fld id="{0251710B-A96B-4B43-9220-612A36A0542C}" type="datetimeFigureOut">
              <a:rPr lang="en-GB" smtClean="0"/>
              <a:t>26/01/2012</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D880C0E-342D-4243-B377-85F343BFD93C}" type="slidenum">
              <a:rPr lang="en-GB" smtClean="0"/>
              <a:t>‹#›</a:t>
            </a:fld>
            <a:endParaRPr lang="en-GB"/>
          </a:p>
        </p:txBody>
      </p:sp>
    </p:spTree>
    <p:extLst>
      <p:ext uri="{BB962C8B-B14F-4D97-AF65-F5344CB8AC3E}">
        <p14:creationId xmlns:p14="http://schemas.microsoft.com/office/powerpoint/2010/main" val="4036767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755576" y="6309320"/>
            <a:ext cx="2133600" cy="365125"/>
          </a:xfrm>
          <a:prstGeom prst="rect">
            <a:avLst/>
          </a:prstGeom>
        </p:spPr>
        <p:txBody>
          <a:bodyPr/>
          <a:lstStyle/>
          <a:p>
            <a:fld id="{0251710B-A96B-4B43-9220-612A36A0542C}" type="datetimeFigureOut">
              <a:rPr lang="en-GB" smtClean="0"/>
              <a:t>26/01/2012</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D880C0E-342D-4243-B377-85F343BFD93C}" type="slidenum">
              <a:rPr lang="en-GB" smtClean="0"/>
              <a:t>‹#›</a:t>
            </a:fld>
            <a:endParaRPr lang="en-GB"/>
          </a:p>
        </p:txBody>
      </p:sp>
    </p:spTree>
    <p:extLst>
      <p:ext uri="{BB962C8B-B14F-4D97-AF65-F5344CB8AC3E}">
        <p14:creationId xmlns:p14="http://schemas.microsoft.com/office/powerpoint/2010/main" val="1459337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755576" y="6309320"/>
            <a:ext cx="2133600" cy="365125"/>
          </a:xfrm>
          <a:prstGeom prst="rect">
            <a:avLst/>
          </a:prstGeom>
        </p:spPr>
        <p:txBody>
          <a:bodyPr/>
          <a:lstStyle/>
          <a:p>
            <a:fld id="{0251710B-A96B-4B43-9220-612A36A0542C}" type="datetimeFigureOut">
              <a:rPr lang="en-GB" smtClean="0"/>
              <a:t>26/01/2012</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D880C0E-342D-4243-B377-85F343BFD93C}" type="slidenum">
              <a:rPr lang="en-GB" smtClean="0"/>
              <a:t>‹#›</a:t>
            </a:fld>
            <a:endParaRPr lang="en-GB"/>
          </a:p>
        </p:txBody>
      </p:sp>
    </p:spTree>
    <p:extLst>
      <p:ext uri="{BB962C8B-B14F-4D97-AF65-F5344CB8AC3E}">
        <p14:creationId xmlns:p14="http://schemas.microsoft.com/office/powerpoint/2010/main" val="3312008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440081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92514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24707571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62" r:id="rId5"/>
    <p:sldLayoutId id="2147483651" r:id="rId6"/>
    <p:sldLayoutId id="2147483652" r:id="rId7"/>
    <p:sldLayoutId id="2147483653" r:id="rId8"/>
    <p:sldLayoutId id="2147483654" r:id="rId9"/>
    <p:sldLayoutId id="2147483663" r:id="rId10"/>
    <p:sldLayoutId id="2147483665" r:id="rId11"/>
    <p:sldLayoutId id="2147483664" r:id="rId12"/>
    <p:sldLayoutId id="2147483655" r:id="rId13"/>
    <p:sldLayoutId id="2147483656" r:id="rId14"/>
    <p:sldLayoutId id="2147483657" r:id="rId15"/>
    <p:sldLayoutId id="2147483658" r:id="rId16"/>
    <p:sldLayoutId id="2147483659" r:id="rId17"/>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3600"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16632" y="1772816"/>
            <a:ext cx="7776864" cy="2232248"/>
          </a:xfrm>
          <a:prstGeom prst="roundRect">
            <a:avLst>
              <a:gd name="adj" fmla="val 50000"/>
            </a:avLst>
          </a:prstGeom>
          <a:solidFill>
            <a:schemeClr val="accent3">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685800" y="1988840"/>
            <a:ext cx="5974432" cy="1872207"/>
          </a:xfrm>
        </p:spPr>
        <p:txBody>
          <a:bodyPr>
            <a:normAutofit fontScale="90000"/>
          </a:bodyPr>
          <a:lstStyle/>
          <a:p>
            <a:r>
              <a:rPr lang="en-GB" b="1" dirty="0" smtClean="0"/>
              <a:t>Who cares for whom?</a:t>
            </a:r>
            <a:r>
              <a:rPr lang="en-GB" dirty="0" smtClean="0"/>
              <a:t/>
            </a:r>
            <a:br>
              <a:rPr lang="en-GB" dirty="0" smtClean="0"/>
            </a:br>
            <a:r>
              <a:rPr lang="en-GB" dirty="0" smtClean="0"/>
              <a:t>Rural ageing, migration and networks of informal care</a:t>
            </a:r>
            <a:endParaRPr lang="en-GB" dirty="0"/>
          </a:p>
        </p:txBody>
      </p:sp>
      <p:sp>
        <p:nvSpPr>
          <p:cNvPr id="3" name="Subtitle 2"/>
          <p:cNvSpPr>
            <a:spLocks noGrp="1"/>
          </p:cNvSpPr>
          <p:nvPr>
            <p:ph type="subTitle" idx="1"/>
          </p:nvPr>
        </p:nvSpPr>
        <p:spPr>
          <a:xfrm>
            <a:off x="1371600" y="4628728"/>
            <a:ext cx="6400800" cy="1752600"/>
          </a:xfrm>
        </p:spPr>
        <p:txBody>
          <a:bodyPr>
            <a:normAutofit fontScale="92500" lnSpcReduction="10000"/>
          </a:bodyPr>
          <a:lstStyle/>
          <a:p>
            <a:r>
              <a:rPr lang="en-GB" dirty="0" smtClean="0"/>
              <a:t>Alasdair Rutherford</a:t>
            </a:r>
          </a:p>
          <a:p>
            <a:r>
              <a:rPr lang="en-GB" dirty="0" smtClean="0"/>
              <a:t>Centre for Population Change</a:t>
            </a:r>
          </a:p>
          <a:p>
            <a:r>
              <a:rPr lang="en-GB" dirty="0" smtClean="0"/>
              <a:t>University of Stirling</a:t>
            </a:r>
            <a:endParaRPr lang="en-GB" dirty="0"/>
          </a:p>
        </p:txBody>
      </p:sp>
    </p:spTree>
    <p:extLst>
      <p:ext uri="{BB962C8B-B14F-4D97-AF65-F5344CB8AC3E}">
        <p14:creationId xmlns:p14="http://schemas.microsoft.com/office/powerpoint/2010/main" val="1884451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tabLst>
                <a:tab pos="1617663" algn="l"/>
              </a:tabLst>
            </a:pPr>
            <a:r>
              <a:rPr lang="en-GB" dirty="0" smtClean="0"/>
              <a:t>Receiving Informal Care</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124744"/>
            <a:ext cx="7575022" cy="5544764"/>
          </a:xfrm>
          <a:prstGeom prst="rect">
            <a:avLst/>
          </a:prstGeom>
          <a:noFill/>
          <a:ln>
            <a:noFill/>
          </a:ln>
        </p:spPr>
      </p:pic>
      <p:sp>
        <p:nvSpPr>
          <p:cNvPr id="4" name="TextBox 3"/>
          <p:cNvSpPr txBox="1"/>
          <p:nvPr/>
        </p:nvSpPr>
        <p:spPr>
          <a:xfrm>
            <a:off x="5364088" y="1628800"/>
            <a:ext cx="720080" cy="369332"/>
          </a:xfrm>
          <a:prstGeom prst="rect">
            <a:avLst/>
          </a:prstGeom>
          <a:solidFill>
            <a:schemeClr val="tx1">
              <a:lumMod val="85000"/>
            </a:schemeClr>
          </a:solidFill>
        </p:spPr>
        <p:txBody>
          <a:bodyPr wrap="square" rtlCol="0">
            <a:spAutoFit/>
          </a:bodyPr>
          <a:lstStyle/>
          <a:p>
            <a:r>
              <a:rPr lang="en-GB" b="1" dirty="0" smtClean="0">
                <a:solidFill>
                  <a:schemeClr val="bg1">
                    <a:lumMod val="85000"/>
                    <a:lumOff val="15000"/>
                  </a:schemeClr>
                </a:solidFill>
              </a:rPr>
              <a:t>Men</a:t>
            </a:r>
            <a:endParaRPr lang="en-GB" b="1" dirty="0">
              <a:solidFill>
                <a:schemeClr val="bg1">
                  <a:lumMod val="85000"/>
                  <a:lumOff val="15000"/>
                </a:schemeClr>
              </a:solidFill>
            </a:endParaRPr>
          </a:p>
        </p:txBody>
      </p:sp>
      <p:sp>
        <p:nvSpPr>
          <p:cNvPr id="5" name="TextBox 4"/>
          <p:cNvSpPr txBox="1"/>
          <p:nvPr/>
        </p:nvSpPr>
        <p:spPr>
          <a:xfrm>
            <a:off x="6372200" y="2912636"/>
            <a:ext cx="1008112" cy="369332"/>
          </a:xfrm>
          <a:prstGeom prst="rect">
            <a:avLst/>
          </a:prstGeom>
          <a:solidFill>
            <a:schemeClr val="tx1">
              <a:lumMod val="85000"/>
            </a:schemeClr>
          </a:solidFill>
        </p:spPr>
        <p:txBody>
          <a:bodyPr wrap="square" rtlCol="0">
            <a:spAutoFit/>
          </a:bodyPr>
          <a:lstStyle/>
          <a:p>
            <a:r>
              <a:rPr lang="en-GB" b="1" dirty="0" smtClean="0">
                <a:solidFill>
                  <a:schemeClr val="bg1">
                    <a:lumMod val="85000"/>
                    <a:lumOff val="15000"/>
                  </a:schemeClr>
                </a:solidFill>
              </a:rPr>
              <a:t>Women</a:t>
            </a:r>
            <a:endParaRPr lang="en-GB" b="1" dirty="0">
              <a:solidFill>
                <a:schemeClr val="bg1">
                  <a:lumMod val="85000"/>
                  <a:lumOff val="15000"/>
                </a:schemeClr>
              </a:solidFill>
            </a:endParaRPr>
          </a:p>
        </p:txBody>
      </p:sp>
    </p:spTree>
    <p:extLst>
      <p:ext uri="{BB962C8B-B14F-4D97-AF65-F5344CB8AC3E}">
        <p14:creationId xmlns:p14="http://schemas.microsoft.com/office/powerpoint/2010/main" val="42014512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Informal care giving and age</a:t>
            </a:r>
            <a:endParaRPr lang="en-GB" dirty="0"/>
          </a:p>
        </p:txBody>
      </p:sp>
      <p:pic>
        <p:nvPicPr>
          <p:cNvPr id="1026" name="Picture 2" descr="C:\Users\ar34l\Documents\CPC\Do Files\heat_fema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88840"/>
            <a:ext cx="4427984" cy="322383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r34l\Documents\CPC\Do Files\heat_ma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911" y="1964499"/>
            <a:ext cx="4461415" cy="32481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9512" y="5229200"/>
            <a:ext cx="7776864" cy="523220"/>
          </a:xfrm>
          <a:prstGeom prst="rect">
            <a:avLst/>
          </a:prstGeom>
          <a:noFill/>
        </p:spPr>
        <p:txBody>
          <a:bodyPr wrap="square" rtlCol="0">
            <a:spAutoFit/>
          </a:bodyPr>
          <a:lstStyle/>
          <a:p>
            <a:r>
              <a:rPr lang="en-GB" sz="2800" b="1" dirty="0" smtClean="0"/>
              <a:t>Female				Male</a:t>
            </a:r>
            <a:endParaRPr lang="en-GB" sz="2800" b="1" dirty="0"/>
          </a:p>
        </p:txBody>
      </p:sp>
    </p:spTree>
    <p:extLst>
      <p:ext uri="{BB962C8B-B14F-4D97-AF65-F5344CB8AC3E}">
        <p14:creationId xmlns:p14="http://schemas.microsoft.com/office/powerpoint/2010/main" val="24909503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Informal care receipt and age</a:t>
            </a:r>
            <a:endParaRPr lang="en-GB" dirty="0"/>
          </a:p>
        </p:txBody>
      </p:sp>
      <p:pic>
        <p:nvPicPr>
          <p:cNvPr id="2050" name="Picture 2" descr="C:\Users\ar34l\Documents\CPC\Do Files\heat_caree_fema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2521"/>
            <a:ext cx="4515006" cy="328719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r34l\Documents\CPC\Do Files\heat_caree__ma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8985" y="1832520"/>
            <a:ext cx="4515008" cy="32871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9512" y="5119713"/>
            <a:ext cx="7776864" cy="523220"/>
          </a:xfrm>
          <a:prstGeom prst="rect">
            <a:avLst/>
          </a:prstGeom>
          <a:noFill/>
        </p:spPr>
        <p:txBody>
          <a:bodyPr wrap="square" rtlCol="0">
            <a:spAutoFit/>
          </a:bodyPr>
          <a:lstStyle/>
          <a:p>
            <a:r>
              <a:rPr lang="en-GB" sz="2800" b="1" dirty="0" smtClean="0"/>
              <a:t>Female				Male</a:t>
            </a:r>
            <a:endParaRPr lang="en-GB" sz="2800" b="1" dirty="0"/>
          </a:p>
        </p:txBody>
      </p:sp>
    </p:spTree>
    <p:extLst>
      <p:ext uri="{BB962C8B-B14F-4D97-AF65-F5344CB8AC3E}">
        <p14:creationId xmlns:p14="http://schemas.microsoft.com/office/powerpoint/2010/main" val="21724295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Population figures for Carees by care source</a:t>
            </a:r>
            <a:endParaRPr lang="en-GB" dirty="0"/>
          </a:p>
        </p:txBody>
      </p:sp>
      <p:graphicFrame>
        <p:nvGraphicFramePr>
          <p:cNvPr id="3" name="Chart 2"/>
          <p:cNvGraphicFramePr>
            <a:graphicFrameLocks/>
          </p:cNvGraphicFramePr>
          <p:nvPr>
            <p:extLst>
              <p:ext uri="{D42A27DB-BD31-4B8C-83A1-F6EECF244321}">
                <p14:modId xmlns:p14="http://schemas.microsoft.com/office/powerpoint/2010/main" val="3598046224"/>
              </p:ext>
            </p:extLst>
          </p:nvPr>
        </p:nvGraphicFramePr>
        <p:xfrm>
          <a:off x="323528" y="1628800"/>
          <a:ext cx="8568952" cy="52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3617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1382487"/>
            <a:ext cx="6120680" cy="5407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029" r="25794"/>
          <a:stretch/>
        </p:blipFill>
        <p:spPr bwMode="auto">
          <a:xfrm>
            <a:off x="3926836" y="4237489"/>
            <a:ext cx="1041208" cy="2215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a:stCxn id="6" idx="2"/>
          </p:cNvCxnSpPr>
          <p:nvPr/>
        </p:nvCxnSpPr>
        <p:spPr>
          <a:xfrm>
            <a:off x="3509882" y="1087869"/>
            <a:ext cx="1081142" cy="2430933"/>
          </a:xfrm>
          <a:prstGeom prst="straightConnector1">
            <a:avLst/>
          </a:prstGeom>
          <a:ln w="152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83768" y="441538"/>
            <a:ext cx="2052228" cy="646331"/>
          </a:xfrm>
          <a:prstGeom prst="rect">
            <a:avLst/>
          </a:prstGeom>
          <a:noFill/>
        </p:spPr>
        <p:txBody>
          <a:bodyPr wrap="square" rtlCol="0">
            <a:spAutoFit/>
          </a:bodyPr>
          <a:lstStyle/>
          <a:p>
            <a:r>
              <a:rPr lang="en-GB" b="1" dirty="0" smtClean="0">
                <a:solidFill>
                  <a:schemeClr val="bg1"/>
                </a:solidFill>
              </a:rPr>
              <a:t>40.6% Help from Children</a:t>
            </a:r>
            <a:endParaRPr lang="en-GB" b="1" dirty="0">
              <a:solidFill>
                <a:schemeClr val="bg1"/>
              </a:solidFill>
            </a:endParaRPr>
          </a:p>
        </p:txBody>
      </p:sp>
      <p:pic>
        <p:nvPicPr>
          <p:cNvPr id="10" name="Picture 2"/>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28222" r="25324"/>
          <a:stretch/>
        </p:blipFill>
        <p:spPr bwMode="auto">
          <a:xfrm>
            <a:off x="6516216" y="4086297"/>
            <a:ext cx="523845" cy="113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5004048" y="3428999"/>
            <a:ext cx="3796263" cy="3240361"/>
            <a:chOff x="6804248" y="548679"/>
            <a:chExt cx="3796263" cy="3240361"/>
          </a:xfrm>
        </p:grpSpPr>
        <p:sp>
          <p:nvSpPr>
            <p:cNvPr id="14" name="Rectangle 13"/>
            <p:cNvSpPr/>
            <p:nvPr/>
          </p:nvSpPr>
          <p:spPr>
            <a:xfrm>
              <a:off x="6804248" y="548679"/>
              <a:ext cx="720080" cy="191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5" name="Rectangle 14"/>
            <p:cNvSpPr/>
            <p:nvPr/>
          </p:nvSpPr>
          <p:spPr>
            <a:xfrm>
              <a:off x="6804248" y="2480731"/>
              <a:ext cx="720080" cy="831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bg1"/>
                </a:solidFill>
              </a:endParaRPr>
            </a:p>
          </p:txBody>
        </p:sp>
        <p:sp>
          <p:nvSpPr>
            <p:cNvPr id="16" name="Rectangle 15"/>
            <p:cNvSpPr/>
            <p:nvPr/>
          </p:nvSpPr>
          <p:spPr>
            <a:xfrm>
              <a:off x="6804248" y="3330223"/>
              <a:ext cx="720080" cy="126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endParaRPr>
            </a:p>
          </p:txBody>
        </p:sp>
        <p:sp>
          <p:nvSpPr>
            <p:cNvPr id="18" name="Rectangle 17"/>
            <p:cNvSpPr/>
            <p:nvPr/>
          </p:nvSpPr>
          <p:spPr>
            <a:xfrm>
              <a:off x="6804248" y="3475608"/>
              <a:ext cx="720080" cy="347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chemeClr val="bg1"/>
                </a:solidFill>
              </a:endParaRPr>
            </a:p>
          </p:txBody>
        </p:sp>
        <p:sp>
          <p:nvSpPr>
            <p:cNvPr id="19" name="TextBox 18"/>
            <p:cNvSpPr txBox="1"/>
            <p:nvPr/>
          </p:nvSpPr>
          <p:spPr>
            <a:xfrm>
              <a:off x="7524328" y="649719"/>
              <a:ext cx="3076183" cy="3139321"/>
            </a:xfrm>
            <a:prstGeom prst="rect">
              <a:avLst/>
            </a:prstGeom>
            <a:noFill/>
          </p:spPr>
          <p:txBody>
            <a:bodyPr wrap="square" rtlCol="0">
              <a:spAutoFit/>
            </a:bodyPr>
            <a:lstStyle/>
            <a:p>
              <a:r>
                <a:rPr lang="en-GB" b="1" dirty="0">
                  <a:solidFill>
                    <a:schemeClr val="bg1"/>
                  </a:solidFill>
                </a:rPr>
                <a:t>6</a:t>
              </a:r>
              <a:r>
                <a:rPr lang="en-GB" b="1" dirty="0" smtClean="0">
                  <a:solidFill>
                    <a:schemeClr val="bg1"/>
                  </a:solidFill>
                </a:rPr>
                <a:t>.3%  </a:t>
              </a:r>
              <a:r>
                <a:rPr lang="en-GB" dirty="0" smtClean="0">
                  <a:solidFill>
                    <a:schemeClr val="bg1"/>
                  </a:solidFill>
                </a:rPr>
                <a:t>Care from Spouse</a:t>
              </a:r>
            </a:p>
            <a:p>
              <a:endParaRPr lang="en-GB" dirty="0">
                <a:solidFill>
                  <a:schemeClr val="bg1"/>
                </a:solidFill>
              </a:endParaRPr>
            </a:p>
            <a:p>
              <a:endParaRPr lang="en-GB" dirty="0" smtClean="0">
                <a:solidFill>
                  <a:schemeClr val="bg1"/>
                </a:solidFill>
              </a:endParaRPr>
            </a:p>
            <a:p>
              <a:endParaRPr lang="en-GB" dirty="0">
                <a:solidFill>
                  <a:schemeClr val="bg1"/>
                </a:solidFill>
              </a:endParaRPr>
            </a:p>
            <a:p>
              <a:endParaRPr lang="en-GB" dirty="0" smtClean="0">
                <a:solidFill>
                  <a:schemeClr val="bg1"/>
                </a:solidFill>
              </a:endParaRPr>
            </a:p>
            <a:p>
              <a:endParaRPr lang="en-GB" dirty="0">
                <a:solidFill>
                  <a:schemeClr val="bg1"/>
                </a:solidFill>
              </a:endParaRPr>
            </a:p>
            <a:p>
              <a:endParaRPr lang="en-GB" dirty="0" smtClean="0">
                <a:solidFill>
                  <a:schemeClr val="bg1"/>
                </a:solidFill>
              </a:endParaRPr>
            </a:p>
            <a:p>
              <a:r>
                <a:rPr lang="en-GB" b="1" dirty="0" smtClean="0">
                  <a:solidFill>
                    <a:schemeClr val="bg1"/>
                  </a:solidFill>
                </a:rPr>
                <a:t>1.4%  </a:t>
              </a:r>
              <a:r>
                <a:rPr lang="en-GB" dirty="0" smtClean="0">
                  <a:solidFill>
                    <a:schemeClr val="bg1"/>
                  </a:solidFill>
                </a:rPr>
                <a:t>Care from Child(</a:t>
              </a:r>
              <a:r>
                <a:rPr lang="en-GB" dirty="0" err="1" smtClean="0">
                  <a:solidFill>
                    <a:schemeClr val="bg1"/>
                  </a:solidFill>
                </a:rPr>
                <a:t>ren</a:t>
              </a:r>
              <a:r>
                <a:rPr lang="en-GB" dirty="0" smtClean="0">
                  <a:solidFill>
                    <a:schemeClr val="bg1"/>
                  </a:solidFill>
                </a:rPr>
                <a:t>)</a:t>
              </a:r>
            </a:p>
            <a:p>
              <a:endParaRPr lang="en-GB" dirty="0" smtClean="0">
                <a:solidFill>
                  <a:schemeClr val="bg1"/>
                </a:solidFill>
              </a:endParaRPr>
            </a:p>
            <a:p>
              <a:r>
                <a:rPr lang="en-GB" b="1" dirty="0" smtClean="0">
                  <a:solidFill>
                    <a:schemeClr val="bg1"/>
                  </a:solidFill>
                </a:rPr>
                <a:t>0.14%  </a:t>
              </a:r>
              <a:r>
                <a:rPr lang="en-GB" dirty="0" smtClean="0">
                  <a:solidFill>
                    <a:schemeClr val="bg1"/>
                  </a:solidFill>
                </a:rPr>
                <a:t>Care from Other Family</a:t>
              </a:r>
            </a:p>
            <a:p>
              <a:r>
                <a:rPr lang="en-GB" b="1" dirty="0" smtClean="0">
                  <a:solidFill>
                    <a:schemeClr val="bg1"/>
                  </a:solidFill>
                </a:rPr>
                <a:t>0.07%  </a:t>
              </a:r>
              <a:r>
                <a:rPr lang="en-GB" dirty="0" smtClean="0">
                  <a:solidFill>
                    <a:schemeClr val="bg1"/>
                  </a:solidFill>
                </a:rPr>
                <a:t>Care from Non-Family</a:t>
              </a:r>
              <a:endParaRPr lang="en-GB" dirty="0">
                <a:solidFill>
                  <a:schemeClr val="bg1"/>
                </a:solidFill>
              </a:endParaRPr>
            </a:p>
          </p:txBody>
        </p:sp>
      </p:grpSp>
      <p:cxnSp>
        <p:nvCxnSpPr>
          <p:cNvPr id="23" name="Straight Arrow Connector 22"/>
          <p:cNvCxnSpPr/>
          <p:nvPr/>
        </p:nvCxnSpPr>
        <p:spPr>
          <a:xfrm>
            <a:off x="1573424" y="1484784"/>
            <a:ext cx="1656184" cy="1656184"/>
          </a:xfrm>
          <a:prstGeom prst="straightConnector1">
            <a:avLst/>
          </a:prstGeom>
          <a:ln w="152400">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95536" y="1059321"/>
            <a:ext cx="2376264" cy="646331"/>
          </a:xfrm>
          <a:prstGeom prst="rect">
            <a:avLst/>
          </a:prstGeom>
          <a:noFill/>
        </p:spPr>
        <p:txBody>
          <a:bodyPr wrap="square" rtlCol="0">
            <a:spAutoFit/>
          </a:bodyPr>
          <a:lstStyle/>
          <a:p>
            <a:r>
              <a:rPr lang="en-GB" b="1" dirty="0" smtClean="0">
                <a:solidFill>
                  <a:schemeClr val="bg1"/>
                </a:solidFill>
              </a:rPr>
              <a:t>8.4% Formal Welfare Services</a:t>
            </a:r>
            <a:endParaRPr lang="en-GB" b="1" dirty="0">
              <a:solidFill>
                <a:schemeClr val="bg1"/>
              </a:solidFill>
            </a:endParaRPr>
          </a:p>
        </p:txBody>
      </p:sp>
      <p:cxnSp>
        <p:nvCxnSpPr>
          <p:cNvPr id="25" name="Straight Arrow Connector 24"/>
          <p:cNvCxnSpPr/>
          <p:nvPr/>
        </p:nvCxnSpPr>
        <p:spPr>
          <a:xfrm>
            <a:off x="659634" y="3860440"/>
            <a:ext cx="2904254" cy="936712"/>
          </a:xfrm>
          <a:prstGeom prst="straightConnector1">
            <a:avLst/>
          </a:prstGeom>
          <a:ln w="152400">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9884" y="3345373"/>
            <a:ext cx="2376264" cy="369332"/>
          </a:xfrm>
          <a:prstGeom prst="rect">
            <a:avLst/>
          </a:prstGeom>
          <a:noFill/>
        </p:spPr>
        <p:txBody>
          <a:bodyPr wrap="square" rtlCol="0">
            <a:spAutoFit/>
          </a:bodyPr>
          <a:lstStyle/>
          <a:p>
            <a:r>
              <a:rPr lang="en-GB" b="1" dirty="0" smtClean="0">
                <a:solidFill>
                  <a:schemeClr val="bg1"/>
                </a:solidFill>
              </a:rPr>
              <a:t>12% Hospital Stay</a:t>
            </a:r>
            <a:endParaRPr lang="en-GB" b="1" dirty="0">
              <a:solidFill>
                <a:schemeClr val="bg1"/>
              </a:solidFill>
            </a:endParaRPr>
          </a:p>
        </p:txBody>
      </p:sp>
      <p:cxnSp>
        <p:nvCxnSpPr>
          <p:cNvPr id="27" name="Straight Arrow Connector 26"/>
          <p:cNvCxnSpPr/>
          <p:nvPr/>
        </p:nvCxnSpPr>
        <p:spPr>
          <a:xfrm>
            <a:off x="4968044" y="690955"/>
            <a:ext cx="324036" cy="2089973"/>
          </a:xfrm>
          <a:prstGeom prst="straightConnector1">
            <a:avLst/>
          </a:prstGeom>
          <a:ln w="152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211960" y="44624"/>
            <a:ext cx="2376264" cy="646331"/>
          </a:xfrm>
          <a:prstGeom prst="rect">
            <a:avLst/>
          </a:prstGeom>
          <a:noFill/>
        </p:spPr>
        <p:txBody>
          <a:bodyPr wrap="square" rtlCol="0">
            <a:spAutoFit/>
          </a:bodyPr>
          <a:lstStyle/>
          <a:p>
            <a:r>
              <a:rPr lang="en-GB" b="1" dirty="0" smtClean="0">
                <a:solidFill>
                  <a:schemeClr val="bg1"/>
                </a:solidFill>
              </a:rPr>
              <a:t>2.33% Financial Support from Children</a:t>
            </a:r>
            <a:endParaRPr lang="en-GB" b="1" dirty="0">
              <a:solidFill>
                <a:schemeClr val="bg1"/>
              </a:solidFill>
            </a:endParaRPr>
          </a:p>
        </p:txBody>
      </p:sp>
      <p:cxnSp>
        <p:nvCxnSpPr>
          <p:cNvPr id="29" name="Straight Arrow Connector 28"/>
          <p:cNvCxnSpPr/>
          <p:nvPr/>
        </p:nvCxnSpPr>
        <p:spPr>
          <a:xfrm flipH="1">
            <a:off x="2181926" y="5560827"/>
            <a:ext cx="1749374" cy="446254"/>
          </a:xfrm>
          <a:prstGeom prst="straightConnector1">
            <a:avLst/>
          </a:prstGeom>
          <a:ln w="152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74195" y="6023029"/>
            <a:ext cx="3461701" cy="646331"/>
          </a:xfrm>
          <a:prstGeom prst="rect">
            <a:avLst/>
          </a:prstGeom>
          <a:noFill/>
        </p:spPr>
        <p:txBody>
          <a:bodyPr wrap="square" rtlCol="0">
            <a:spAutoFit/>
          </a:bodyPr>
          <a:lstStyle/>
          <a:p>
            <a:r>
              <a:rPr lang="en-GB" b="1" dirty="0" smtClean="0">
                <a:solidFill>
                  <a:schemeClr val="bg1"/>
                </a:solidFill>
              </a:rPr>
              <a:t>20.5% Caring for Others</a:t>
            </a:r>
          </a:p>
          <a:p>
            <a:r>
              <a:rPr lang="en-GB" b="1" dirty="0" smtClean="0">
                <a:solidFill>
                  <a:schemeClr val="bg1"/>
                </a:solidFill>
              </a:rPr>
              <a:t>1% Both give and receive care</a:t>
            </a:r>
            <a:endParaRPr lang="en-GB" b="1" dirty="0">
              <a:solidFill>
                <a:schemeClr val="bg1"/>
              </a:solidFill>
            </a:endParaRPr>
          </a:p>
        </p:txBody>
      </p:sp>
      <p:sp>
        <p:nvSpPr>
          <p:cNvPr id="42" name="TextBox 41"/>
          <p:cNvSpPr txBox="1"/>
          <p:nvPr/>
        </p:nvSpPr>
        <p:spPr>
          <a:xfrm>
            <a:off x="79883" y="0"/>
            <a:ext cx="3970569" cy="400110"/>
          </a:xfrm>
          <a:prstGeom prst="rect">
            <a:avLst/>
          </a:prstGeom>
          <a:noFill/>
        </p:spPr>
        <p:txBody>
          <a:bodyPr wrap="square" rtlCol="0">
            <a:spAutoFit/>
          </a:bodyPr>
          <a:lstStyle/>
          <a:p>
            <a:r>
              <a:rPr lang="en-GB" sz="2000" b="1" dirty="0" smtClean="0">
                <a:solidFill>
                  <a:schemeClr val="bg1"/>
                </a:solidFill>
              </a:rPr>
              <a:t>Adults Aged Over 55 Years in 2006</a:t>
            </a:r>
            <a:endParaRPr lang="en-GB" sz="2000" b="1" dirty="0">
              <a:solidFill>
                <a:schemeClr val="bg1"/>
              </a:solidFill>
            </a:endParaRPr>
          </a:p>
        </p:txBody>
      </p:sp>
      <p:cxnSp>
        <p:nvCxnSpPr>
          <p:cNvPr id="45" name="Straight Arrow Connector 44"/>
          <p:cNvCxnSpPr/>
          <p:nvPr/>
        </p:nvCxnSpPr>
        <p:spPr>
          <a:xfrm flipH="1">
            <a:off x="5940152" y="1162404"/>
            <a:ext cx="1363767" cy="1766478"/>
          </a:xfrm>
          <a:prstGeom prst="straightConnector1">
            <a:avLst/>
          </a:prstGeom>
          <a:ln w="152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984268" y="400110"/>
            <a:ext cx="2159732" cy="646331"/>
          </a:xfrm>
          <a:prstGeom prst="rect">
            <a:avLst/>
          </a:prstGeom>
          <a:noFill/>
        </p:spPr>
        <p:txBody>
          <a:bodyPr wrap="square" rtlCol="0">
            <a:spAutoFit/>
          </a:bodyPr>
          <a:lstStyle/>
          <a:p>
            <a:r>
              <a:rPr lang="en-GB" b="1" dirty="0" smtClean="0">
                <a:solidFill>
                  <a:schemeClr val="bg1"/>
                </a:solidFill>
              </a:rPr>
              <a:t>55% Children Visit at least 1 per week</a:t>
            </a:r>
            <a:endParaRPr lang="en-GB" b="1" dirty="0">
              <a:solidFill>
                <a:schemeClr val="bg1"/>
              </a:solidFill>
            </a:endParaRPr>
          </a:p>
        </p:txBody>
      </p:sp>
      <p:pic>
        <p:nvPicPr>
          <p:cNvPr id="30" name="Picture 2"/>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28222" r="25324"/>
          <a:stretch/>
        </p:blipFill>
        <p:spPr bwMode="auto">
          <a:xfrm>
            <a:off x="5787582" y="3883797"/>
            <a:ext cx="711237" cy="153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28222" r="25324"/>
          <a:stretch/>
        </p:blipFill>
        <p:spPr bwMode="auto">
          <a:xfrm>
            <a:off x="7077691" y="4163441"/>
            <a:ext cx="452457" cy="977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l="28222" r="25324"/>
          <a:stretch/>
        </p:blipFill>
        <p:spPr bwMode="auto">
          <a:xfrm>
            <a:off x="7560078" y="4303801"/>
            <a:ext cx="368260" cy="795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0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par>
                                <p:cTn id="56" presetID="10" presetClass="entr" presetSubtype="0" fill="hold" nodeType="with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500"/>
                                        <p:tgtEl>
                                          <p:spTgt spid="46"/>
                                        </p:tgtEl>
                                      </p:cBhvr>
                                    </p:animEffect>
                                  </p:childTnLst>
                                </p:cTn>
                              </p:par>
                              <p:par>
                                <p:cTn id="72" presetID="10" presetClass="entr" presetSubtype="0" fill="hold"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500"/>
                                        <p:tgtEl>
                                          <p:spTgt spid="4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P spid="26" grpId="0"/>
      <p:bldP spid="28" grpId="0"/>
      <p:bldP spid="33"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Understanding unmet need is important</a:t>
            </a:r>
            <a:endParaRPr lang="en-GB" dirty="0"/>
          </a:p>
        </p:txBody>
      </p:sp>
    </p:spTree>
    <p:extLst>
      <p:ext uri="{BB962C8B-B14F-4D97-AF65-F5344CB8AC3E}">
        <p14:creationId xmlns:p14="http://schemas.microsoft.com/office/powerpoint/2010/main" val="26282103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Caring Index: No. Care relationships per older person with need</a:t>
            </a:r>
            <a:endParaRPr lang="en-GB" dirty="0"/>
          </a:p>
        </p:txBody>
      </p:sp>
      <p:pic>
        <p:nvPicPr>
          <p:cNvPr id="1026" name="Picture 2" descr="C:\Users\ar34l\Documents\CPC\Do Files\careeindex.png"/>
          <p:cNvPicPr>
            <a:picLocks noChangeAspect="1" noChangeArrowheads="1"/>
          </p:cNvPicPr>
          <p:nvPr/>
        </p:nvPicPr>
        <p:blipFill rotWithShape="1">
          <a:blip r:embed="rId2">
            <a:extLst>
              <a:ext uri="{28A0092B-C50C-407E-A947-70E740481C1C}">
                <a14:useLocalDpi xmlns:a14="http://schemas.microsoft.com/office/drawing/2010/main" val="0"/>
              </a:ext>
            </a:extLst>
          </a:blip>
          <a:srcRect b="12731"/>
          <a:stretch/>
        </p:blipFill>
        <p:spPr bwMode="auto">
          <a:xfrm>
            <a:off x="467544" y="1521971"/>
            <a:ext cx="8136904" cy="51699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40152" y="4725144"/>
            <a:ext cx="1656184" cy="369332"/>
          </a:xfrm>
          <a:prstGeom prst="rect">
            <a:avLst/>
          </a:prstGeom>
          <a:noFill/>
        </p:spPr>
        <p:txBody>
          <a:bodyPr wrap="square" rtlCol="0">
            <a:spAutoFit/>
          </a:bodyPr>
          <a:lstStyle/>
          <a:p>
            <a:r>
              <a:rPr lang="en-GB" dirty="0" smtClean="0">
                <a:solidFill>
                  <a:schemeClr val="bg1"/>
                </a:solidFill>
              </a:rPr>
              <a:t>Informal care</a:t>
            </a:r>
            <a:endParaRPr lang="en-GB" dirty="0">
              <a:solidFill>
                <a:schemeClr val="bg1"/>
              </a:solidFill>
            </a:endParaRPr>
          </a:p>
        </p:txBody>
      </p:sp>
      <p:sp>
        <p:nvSpPr>
          <p:cNvPr id="5" name="TextBox 4"/>
          <p:cNvSpPr txBox="1"/>
          <p:nvPr/>
        </p:nvSpPr>
        <p:spPr>
          <a:xfrm>
            <a:off x="5096284" y="3284984"/>
            <a:ext cx="2356036" cy="369332"/>
          </a:xfrm>
          <a:prstGeom prst="rect">
            <a:avLst/>
          </a:prstGeom>
          <a:noFill/>
        </p:spPr>
        <p:txBody>
          <a:bodyPr wrap="square" rtlCol="0">
            <a:spAutoFit/>
          </a:bodyPr>
          <a:lstStyle/>
          <a:p>
            <a:r>
              <a:rPr lang="en-GB" dirty="0" smtClean="0">
                <a:solidFill>
                  <a:schemeClr val="bg1"/>
                </a:solidFill>
              </a:rPr>
              <a:t>Formal &amp; informal care</a:t>
            </a:r>
            <a:endParaRPr lang="en-GB" dirty="0">
              <a:solidFill>
                <a:schemeClr val="bg1"/>
              </a:solidFill>
            </a:endParaRPr>
          </a:p>
        </p:txBody>
      </p:sp>
    </p:spTree>
    <p:extLst>
      <p:ext uri="{BB962C8B-B14F-4D97-AF65-F5344CB8AC3E}">
        <p14:creationId xmlns:p14="http://schemas.microsoft.com/office/powerpoint/2010/main" val="41431505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Modelling Care Complexity</a:t>
            </a:r>
            <a:endParaRPr lang="en-GB" dirty="0"/>
          </a:p>
        </p:txBody>
      </p:sp>
      <p:sp>
        <p:nvSpPr>
          <p:cNvPr id="3" name="Content Placeholder 2"/>
          <p:cNvSpPr>
            <a:spLocks noGrp="1"/>
          </p:cNvSpPr>
          <p:nvPr>
            <p:ph idx="1"/>
          </p:nvPr>
        </p:nvSpPr>
        <p:spPr/>
        <p:txBody>
          <a:bodyPr>
            <a:normAutofit lnSpcReduction="10000"/>
          </a:bodyPr>
          <a:lstStyle/>
          <a:p>
            <a:r>
              <a:rPr lang="en-GB" dirty="0" smtClean="0"/>
              <a:t>We attempt to model care in the BHPS with four equations (2006 cross-section):</a:t>
            </a:r>
            <a:endParaRPr lang="en-GB" dirty="0"/>
          </a:p>
          <a:p>
            <a:pPr lvl="1"/>
            <a:r>
              <a:rPr lang="en-GB" dirty="0" smtClean="0"/>
              <a:t>Carer</a:t>
            </a:r>
          </a:p>
          <a:p>
            <a:pPr lvl="1"/>
            <a:r>
              <a:rPr lang="en-GB" dirty="0" smtClean="0"/>
              <a:t>Caree</a:t>
            </a:r>
          </a:p>
          <a:p>
            <a:pPr lvl="1"/>
            <a:r>
              <a:rPr lang="en-GB" dirty="0" smtClean="0"/>
              <a:t>Formal Care</a:t>
            </a:r>
          </a:p>
          <a:p>
            <a:pPr lvl="1"/>
            <a:r>
              <a:rPr lang="en-GB" dirty="0" smtClean="0"/>
              <a:t>Help from children</a:t>
            </a:r>
          </a:p>
          <a:p>
            <a:pPr lvl="1"/>
            <a:endParaRPr lang="en-GB" dirty="0"/>
          </a:p>
          <a:p>
            <a:pPr indent="-285750"/>
            <a:r>
              <a:rPr lang="en-GB" dirty="0" smtClean="0"/>
              <a:t>We use a 3-stage least squares approach to try and control for the </a:t>
            </a:r>
            <a:r>
              <a:rPr lang="en-GB" dirty="0" err="1" smtClean="0"/>
              <a:t>endogeneity</a:t>
            </a:r>
            <a:r>
              <a:rPr lang="en-GB" dirty="0" smtClean="0"/>
              <a:t> of the joint decision making.</a:t>
            </a:r>
          </a:p>
        </p:txBody>
      </p:sp>
    </p:spTree>
    <p:extLst>
      <p:ext uri="{BB962C8B-B14F-4D97-AF65-F5344CB8AC3E}">
        <p14:creationId xmlns:p14="http://schemas.microsoft.com/office/powerpoint/2010/main" val="10022435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Estimation Results</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Being a carer or caree does not affect the probability of you also becoming the other</a:t>
            </a:r>
          </a:p>
          <a:p>
            <a:r>
              <a:rPr lang="en-GB" dirty="0" smtClean="0"/>
              <a:t>Receiving formal care reduces the probability of receiving informal care inside the household (substitution), but does not affect the probability of receiving care from outside the household.</a:t>
            </a:r>
          </a:p>
          <a:p>
            <a:r>
              <a:rPr lang="en-GB" dirty="0" smtClean="0"/>
              <a:t>Receiving informal care inside the household increases the probability of receiving help from children outside.					</a:t>
            </a:r>
            <a:r>
              <a:rPr lang="en-GB" dirty="0" smtClean="0">
                <a:hlinkClick r:id="rId2" action="ppaction://hlinksldjump"/>
              </a:rPr>
              <a:t>#</a:t>
            </a:r>
            <a:endParaRPr lang="en-GB" dirty="0" smtClean="0"/>
          </a:p>
          <a:p>
            <a:endParaRPr lang="en-GB" dirty="0" smtClean="0"/>
          </a:p>
          <a:p>
            <a:endParaRPr lang="en-GB" dirty="0"/>
          </a:p>
        </p:txBody>
      </p:sp>
    </p:spTree>
    <p:extLst>
      <p:ext uri="{BB962C8B-B14F-4D97-AF65-F5344CB8AC3E}">
        <p14:creationId xmlns:p14="http://schemas.microsoft.com/office/powerpoint/2010/main" val="22453717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Caree Equations</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3288879453"/>
              </p:ext>
            </p:extLst>
          </p:nvPr>
        </p:nvGraphicFramePr>
        <p:xfrm>
          <a:off x="179512" y="1340768"/>
          <a:ext cx="6696744" cy="5376672"/>
        </p:xfrm>
        <a:graphic>
          <a:graphicData uri="http://schemas.openxmlformats.org/drawingml/2006/table">
            <a:tbl>
              <a:tblPr>
                <a:tableStyleId>{5C22544A-7EE6-4342-B048-85BDC9FD1C3A}</a:tableStyleId>
              </a:tblPr>
              <a:tblGrid>
                <a:gridCol w="2736304"/>
                <a:gridCol w="2088232"/>
                <a:gridCol w="1872208"/>
              </a:tblGrid>
              <a:tr h="283796">
                <a:tc>
                  <a:txBody>
                    <a:bodyPr/>
                    <a:lstStyle/>
                    <a:p>
                      <a:pPr algn="r">
                        <a:lnSpc>
                          <a:spcPct val="120000"/>
                        </a:lnSpc>
                        <a:spcAft>
                          <a:spcPts val="0"/>
                        </a:spcAft>
                      </a:pPr>
                      <a:r>
                        <a:rPr lang="en-US" sz="1800" b="1" dirty="0">
                          <a:effectLst/>
                        </a:rPr>
                        <a:t> </a:t>
                      </a:r>
                      <a:endParaRPr lang="en-GB" sz="1800" b="1" dirty="0">
                        <a:effectLst/>
                        <a:latin typeface="Times New Roman"/>
                        <a:ea typeface="Times New Roman"/>
                      </a:endParaRPr>
                    </a:p>
                  </a:txBody>
                  <a:tcPr marL="68580" marR="68580" marT="0" marB="0"/>
                </a:tc>
                <a:tc>
                  <a:txBody>
                    <a:bodyPr/>
                    <a:lstStyle/>
                    <a:p>
                      <a:pPr algn="r">
                        <a:lnSpc>
                          <a:spcPct val="120000"/>
                        </a:lnSpc>
                        <a:spcAft>
                          <a:spcPts val="0"/>
                        </a:spcAft>
                      </a:pPr>
                      <a:r>
                        <a:rPr lang="en-US" sz="1800" b="1" dirty="0">
                          <a:effectLst/>
                        </a:rPr>
                        <a:t>Caree: OLS</a:t>
                      </a:r>
                      <a:endParaRPr lang="en-GB" sz="1800" b="1" dirty="0">
                        <a:effectLst/>
                        <a:latin typeface="Times New Roman"/>
                        <a:ea typeface="Times New Roman"/>
                      </a:endParaRPr>
                    </a:p>
                  </a:txBody>
                  <a:tcPr marL="68580" marR="68580" marT="0" marB="0"/>
                </a:tc>
                <a:tc>
                  <a:txBody>
                    <a:bodyPr/>
                    <a:lstStyle/>
                    <a:p>
                      <a:pPr algn="r">
                        <a:lnSpc>
                          <a:spcPct val="120000"/>
                        </a:lnSpc>
                        <a:spcAft>
                          <a:spcPts val="0"/>
                        </a:spcAft>
                      </a:pPr>
                      <a:r>
                        <a:rPr lang="en-US" sz="1800" b="1" dirty="0">
                          <a:effectLst/>
                        </a:rPr>
                        <a:t>Caree: 3SLS</a:t>
                      </a:r>
                      <a:endParaRPr lang="en-GB" sz="1800" b="1" dirty="0">
                        <a:effectLst/>
                        <a:latin typeface="Times New Roman"/>
                        <a:ea typeface="Times New Roman"/>
                      </a:endParaRPr>
                    </a:p>
                  </a:txBody>
                  <a:tcPr marL="68580" marR="68580" marT="0" marB="0"/>
                </a:tc>
              </a:tr>
              <a:tr h="283796">
                <a:tc>
                  <a:txBody>
                    <a:bodyPr/>
                    <a:lstStyle/>
                    <a:p>
                      <a:pPr algn="r">
                        <a:lnSpc>
                          <a:spcPct val="120000"/>
                        </a:lnSpc>
                        <a:spcAft>
                          <a:spcPts val="0"/>
                        </a:spcAft>
                      </a:pPr>
                      <a:r>
                        <a:rPr lang="en-US" sz="1800" b="1" dirty="0">
                          <a:effectLst/>
                        </a:rPr>
                        <a:t> </a:t>
                      </a:r>
                      <a:endParaRPr lang="en-GB" sz="1800" b="1" dirty="0">
                        <a:effectLst/>
                        <a:latin typeface="Times New Roman"/>
                        <a:ea typeface="Times New Roman"/>
                      </a:endParaRPr>
                    </a:p>
                  </a:txBody>
                  <a:tcPr marL="68580" marR="68580" marT="0" marB="0"/>
                </a:tc>
                <a:tc>
                  <a:txBody>
                    <a:bodyPr/>
                    <a:lstStyle/>
                    <a:p>
                      <a:pPr algn="r">
                        <a:lnSpc>
                          <a:spcPct val="120000"/>
                        </a:lnSpc>
                        <a:spcAft>
                          <a:spcPts val="0"/>
                        </a:spcAft>
                      </a:pPr>
                      <a:r>
                        <a:rPr lang="en-US" sz="1800" dirty="0">
                          <a:effectLst/>
                        </a:rPr>
                        <a:t> </a:t>
                      </a:r>
                      <a:endParaRPr lang="en-GB" sz="1800" dirty="0">
                        <a:effectLst/>
                        <a:latin typeface="Times New Roman"/>
                        <a:ea typeface="Times New Roman"/>
                      </a:endParaRPr>
                    </a:p>
                  </a:txBody>
                  <a:tcPr marL="68580" marR="68580" marT="0" marB="0"/>
                </a:tc>
                <a:tc>
                  <a:txBody>
                    <a:bodyPr/>
                    <a:lstStyle/>
                    <a:p>
                      <a:pPr algn="r">
                        <a:lnSpc>
                          <a:spcPct val="120000"/>
                        </a:lnSpc>
                        <a:spcAft>
                          <a:spcPts val="0"/>
                        </a:spcAft>
                      </a:pPr>
                      <a:r>
                        <a:rPr lang="en-US" sz="1800" dirty="0">
                          <a:effectLst/>
                        </a:rPr>
                        <a:t> </a:t>
                      </a:r>
                      <a:endParaRPr lang="en-GB" sz="1800" dirty="0">
                        <a:effectLst/>
                        <a:latin typeface="Times New Roman"/>
                        <a:ea typeface="Times New Roman"/>
                      </a:endParaRPr>
                    </a:p>
                  </a:txBody>
                  <a:tcPr marL="68580" marR="68580" marT="0" marB="0"/>
                </a:tc>
              </a:tr>
              <a:tr h="283796">
                <a:tc>
                  <a:txBody>
                    <a:bodyPr/>
                    <a:lstStyle/>
                    <a:p>
                      <a:pPr algn="r">
                        <a:lnSpc>
                          <a:spcPct val="120000"/>
                        </a:lnSpc>
                        <a:spcAft>
                          <a:spcPts val="0"/>
                        </a:spcAft>
                      </a:pPr>
                      <a:r>
                        <a:rPr lang="en-US" sz="2400" b="1" dirty="0" err="1">
                          <a:effectLst/>
                        </a:rPr>
                        <a:t>carer</a:t>
                      </a:r>
                      <a:endParaRPr lang="en-GB" sz="2400" b="1" dirty="0">
                        <a:effectLst/>
                        <a:latin typeface="Times New Roman"/>
                        <a:ea typeface="Times New Roman"/>
                      </a:endParaRPr>
                    </a:p>
                  </a:txBody>
                  <a:tcPr marL="68580" marR="68580" marT="0" marB="0"/>
                </a:tc>
                <a:tc>
                  <a:txBody>
                    <a:bodyPr/>
                    <a:lstStyle/>
                    <a:p>
                      <a:pPr algn="r">
                        <a:lnSpc>
                          <a:spcPct val="120000"/>
                        </a:lnSpc>
                        <a:spcAft>
                          <a:spcPts val="0"/>
                        </a:spcAft>
                      </a:pPr>
                      <a:r>
                        <a:rPr lang="en-US" sz="2400" dirty="0">
                          <a:effectLst/>
                        </a:rPr>
                        <a:t>-0.00991</a:t>
                      </a:r>
                      <a:endParaRPr lang="en-GB" sz="2400" dirty="0">
                        <a:effectLst/>
                        <a:latin typeface="Times New Roman"/>
                        <a:ea typeface="Times New Roman"/>
                      </a:endParaRPr>
                    </a:p>
                  </a:txBody>
                  <a:tcPr marL="68580" marR="68580" marT="0" marB="0"/>
                </a:tc>
                <a:tc>
                  <a:txBody>
                    <a:bodyPr/>
                    <a:lstStyle/>
                    <a:p>
                      <a:pPr algn="r">
                        <a:lnSpc>
                          <a:spcPct val="120000"/>
                        </a:lnSpc>
                        <a:spcAft>
                          <a:spcPts val="0"/>
                        </a:spcAft>
                      </a:pPr>
                      <a:r>
                        <a:rPr lang="en-US" sz="2400" dirty="0">
                          <a:effectLst/>
                        </a:rPr>
                        <a:t>0.0567</a:t>
                      </a:r>
                      <a:endParaRPr lang="en-GB" sz="2400" dirty="0">
                        <a:effectLst/>
                        <a:latin typeface="Times New Roman"/>
                        <a:ea typeface="Times New Roman"/>
                      </a:endParaRPr>
                    </a:p>
                  </a:txBody>
                  <a:tcPr marL="68580" marR="68580" marT="0" marB="0"/>
                </a:tc>
              </a:tr>
              <a:tr h="283796">
                <a:tc>
                  <a:txBody>
                    <a:bodyPr/>
                    <a:lstStyle/>
                    <a:p>
                      <a:pPr algn="r">
                        <a:lnSpc>
                          <a:spcPct val="120000"/>
                        </a:lnSpc>
                        <a:spcAft>
                          <a:spcPts val="0"/>
                        </a:spcAft>
                      </a:pPr>
                      <a:r>
                        <a:rPr lang="en-US" sz="1800" b="1" dirty="0">
                          <a:effectLst/>
                        </a:rPr>
                        <a:t> </a:t>
                      </a:r>
                      <a:endParaRPr lang="en-GB" sz="1800" b="1" dirty="0">
                        <a:effectLst/>
                        <a:latin typeface="Times New Roman"/>
                        <a:ea typeface="Times New Roman"/>
                      </a:endParaRPr>
                    </a:p>
                  </a:txBody>
                  <a:tcPr marL="68580" marR="68580" marT="0" marB="0"/>
                </a:tc>
                <a:tc>
                  <a:txBody>
                    <a:bodyPr/>
                    <a:lstStyle/>
                    <a:p>
                      <a:pPr algn="r">
                        <a:lnSpc>
                          <a:spcPct val="120000"/>
                        </a:lnSpc>
                        <a:spcAft>
                          <a:spcPts val="0"/>
                        </a:spcAft>
                      </a:pPr>
                      <a:r>
                        <a:rPr lang="en-US" sz="1800" dirty="0">
                          <a:effectLst/>
                        </a:rPr>
                        <a:t>(0.00624)</a:t>
                      </a:r>
                      <a:endParaRPr lang="en-GB" sz="1800" dirty="0">
                        <a:effectLst/>
                        <a:latin typeface="Times New Roman"/>
                        <a:ea typeface="Times New Roman"/>
                      </a:endParaRPr>
                    </a:p>
                  </a:txBody>
                  <a:tcPr marL="68580" marR="68580" marT="0" marB="0"/>
                </a:tc>
                <a:tc>
                  <a:txBody>
                    <a:bodyPr/>
                    <a:lstStyle/>
                    <a:p>
                      <a:pPr algn="r">
                        <a:lnSpc>
                          <a:spcPct val="120000"/>
                        </a:lnSpc>
                        <a:spcAft>
                          <a:spcPts val="0"/>
                        </a:spcAft>
                      </a:pPr>
                      <a:r>
                        <a:rPr lang="en-US" sz="1800">
                          <a:effectLst/>
                        </a:rPr>
                        <a:t>(0.0783)</a:t>
                      </a:r>
                      <a:endParaRPr lang="en-GB" sz="1800">
                        <a:effectLst/>
                        <a:latin typeface="Times New Roman"/>
                        <a:ea typeface="Times New Roman"/>
                      </a:endParaRPr>
                    </a:p>
                  </a:txBody>
                  <a:tcPr marL="68580" marR="68580" marT="0" marB="0"/>
                </a:tc>
              </a:tr>
              <a:tr h="283796">
                <a:tc>
                  <a:txBody>
                    <a:bodyPr/>
                    <a:lstStyle/>
                    <a:p>
                      <a:pPr algn="r">
                        <a:lnSpc>
                          <a:spcPct val="120000"/>
                        </a:lnSpc>
                        <a:spcAft>
                          <a:spcPts val="0"/>
                        </a:spcAft>
                      </a:pPr>
                      <a:r>
                        <a:rPr lang="en-US" sz="1800" b="1" dirty="0">
                          <a:effectLst/>
                        </a:rPr>
                        <a:t> </a:t>
                      </a:r>
                      <a:endParaRPr lang="en-GB" sz="1800" b="1" dirty="0">
                        <a:effectLst/>
                        <a:latin typeface="Times New Roman"/>
                        <a:ea typeface="Times New Roman"/>
                      </a:endParaRPr>
                    </a:p>
                  </a:txBody>
                  <a:tcPr marL="68580" marR="68580" marT="0" marB="0"/>
                </a:tc>
                <a:tc>
                  <a:txBody>
                    <a:bodyPr/>
                    <a:lstStyle/>
                    <a:p>
                      <a:pPr algn="r">
                        <a:lnSpc>
                          <a:spcPct val="120000"/>
                        </a:lnSpc>
                        <a:spcAft>
                          <a:spcPts val="0"/>
                        </a:spcAft>
                      </a:pPr>
                      <a:r>
                        <a:rPr lang="en-US" sz="1800" dirty="0">
                          <a:effectLst/>
                        </a:rPr>
                        <a:t> </a:t>
                      </a:r>
                      <a:endParaRPr lang="en-GB" sz="1800" dirty="0">
                        <a:effectLst/>
                        <a:latin typeface="Times New Roman"/>
                        <a:ea typeface="Times New Roman"/>
                      </a:endParaRPr>
                    </a:p>
                  </a:txBody>
                  <a:tcPr marL="68580" marR="68580" marT="0" marB="0"/>
                </a:tc>
                <a:tc>
                  <a:txBody>
                    <a:bodyPr/>
                    <a:lstStyle/>
                    <a:p>
                      <a:pPr algn="r">
                        <a:lnSpc>
                          <a:spcPct val="120000"/>
                        </a:lnSpc>
                        <a:spcAft>
                          <a:spcPts val="0"/>
                        </a:spcAft>
                      </a:pPr>
                      <a:r>
                        <a:rPr lang="en-US" sz="1800" dirty="0">
                          <a:effectLst/>
                        </a:rPr>
                        <a:t> </a:t>
                      </a:r>
                      <a:endParaRPr lang="en-GB" sz="1800" dirty="0">
                        <a:effectLst/>
                        <a:latin typeface="Times New Roman"/>
                        <a:ea typeface="Times New Roman"/>
                      </a:endParaRPr>
                    </a:p>
                  </a:txBody>
                  <a:tcPr marL="68580" marR="68580" marT="0" marB="0"/>
                </a:tc>
              </a:tr>
              <a:tr h="283796">
                <a:tc>
                  <a:txBody>
                    <a:bodyPr/>
                    <a:lstStyle/>
                    <a:p>
                      <a:pPr algn="r">
                        <a:lnSpc>
                          <a:spcPct val="120000"/>
                        </a:lnSpc>
                        <a:spcAft>
                          <a:spcPts val="0"/>
                        </a:spcAft>
                      </a:pPr>
                      <a:r>
                        <a:rPr lang="en-US" sz="2400" b="1" dirty="0" err="1">
                          <a:effectLst/>
                        </a:rPr>
                        <a:t>formalcare</a:t>
                      </a:r>
                      <a:endParaRPr lang="en-GB" sz="2400" b="1" dirty="0">
                        <a:effectLst/>
                        <a:latin typeface="Times New Roman"/>
                        <a:ea typeface="Times New Roman"/>
                      </a:endParaRPr>
                    </a:p>
                  </a:txBody>
                  <a:tcPr marL="68580" marR="68580" marT="0" marB="0"/>
                </a:tc>
                <a:tc>
                  <a:txBody>
                    <a:bodyPr/>
                    <a:lstStyle/>
                    <a:p>
                      <a:pPr algn="r">
                        <a:lnSpc>
                          <a:spcPct val="120000"/>
                        </a:lnSpc>
                        <a:spcAft>
                          <a:spcPts val="0"/>
                        </a:spcAft>
                      </a:pPr>
                      <a:r>
                        <a:rPr lang="en-US" sz="2400" dirty="0">
                          <a:effectLst/>
                        </a:rPr>
                        <a:t>-0.0680</a:t>
                      </a:r>
                      <a:endParaRPr lang="en-GB" sz="2400" dirty="0">
                        <a:effectLst/>
                        <a:latin typeface="Times New Roman"/>
                        <a:ea typeface="Times New Roman"/>
                      </a:endParaRPr>
                    </a:p>
                  </a:txBody>
                  <a:tcPr marL="68580" marR="68580" marT="0" marB="0"/>
                </a:tc>
                <a:tc>
                  <a:txBody>
                    <a:bodyPr/>
                    <a:lstStyle/>
                    <a:p>
                      <a:pPr algn="r">
                        <a:lnSpc>
                          <a:spcPct val="120000"/>
                        </a:lnSpc>
                        <a:spcAft>
                          <a:spcPts val="0"/>
                        </a:spcAft>
                      </a:pPr>
                      <a:r>
                        <a:rPr lang="en-US" sz="2400" dirty="0">
                          <a:effectLst/>
                        </a:rPr>
                        <a:t>-0.601</a:t>
                      </a:r>
                      <a:endParaRPr lang="en-GB" sz="2400" dirty="0">
                        <a:effectLst/>
                        <a:latin typeface="Times New Roman"/>
                        <a:ea typeface="Times New Roman"/>
                      </a:endParaRPr>
                    </a:p>
                  </a:txBody>
                  <a:tcPr marL="68580" marR="68580" marT="0" marB="0"/>
                </a:tc>
              </a:tr>
              <a:tr h="283796">
                <a:tc>
                  <a:txBody>
                    <a:bodyPr/>
                    <a:lstStyle/>
                    <a:p>
                      <a:pPr algn="r">
                        <a:lnSpc>
                          <a:spcPct val="120000"/>
                        </a:lnSpc>
                        <a:spcAft>
                          <a:spcPts val="0"/>
                        </a:spcAft>
                      </a:pPr>
                      <a:r>
                        <a:rPr lang="en-US" sz="1800" b="1" dirty="0">
                          <a:effectLst/>
                        </a:rPr>
                        <a:t> </a:t>
                      </a:r>
                      <a:endParaRPr lang="en-GB" sz="1800" b="1" dirty="0">
                        <a:effectLst/>
                        <a:latin typeface="Times New Roman"/>
                        <a:ea typeface="Times New Roman"/>
                      </a:endParaRPr>
                    </a:p>
                  </a:txBody>
                  <a:tcPr marL="68580" marR="68580" marT="0" marB="0"/>
                </a:tc>
                <a:tc>
                  <a:txBody>
                    <a:bodyPr/>
                    <a:lstStyle/>
                    <a:p>
                      <a:pPr algn="r">
                        <a:lnSpc>
                          <a:spcPct val="120000"/>
                        </a:lnSpc>
                        <a:spcAft>
                          <a:spcPts val="0"/>
                        </a:spcAft>
                      </a:pPr>
                      <a:r>
                        <a:rPr lang="en-US" sz="1800" dirty="0">
                          <a:effectLst/>
                        </a:rPr>
                        <a:t>(0.0262)***</a:t>
                      </a:r>
                      <a:endParaRPr lang="en-GB" sz="1800" dirty="0">
                        <a:effectLst/>
                        <a:latin typeface="Times New Roman"/>
                        <a:ea typeface="Times New Roman"/>
                      </a:endParaRPr>
                    </a:p>
                  </a:txBody>
                  <a:tcPr marL="68580" marR="68580" marT="0" marB="0"/>
                </a:tc>
                <a:tc>
                  <a:txBody>
                    <a:bodyPr/>
                    <a:lstStyle/>
                    <a:p>
                      <a:pPr algn="r">
                        <a:lnSpc>
                          <a:spcPct val="120000"/>
                        </a:lnSpc>
                        <a:spcAft>
                          <a:spcPts val="0"/>
                        </a:spcAft>
                      </a:pPr>
                      <a:r>
                        <a:rPr lang="en-US" sz="1800" dirty="0">
                          <a:effectLst/>
                        </a:rPr>
                        <a:t>(0.183)***</a:t>
                      </a:r>
                      <a:endParaRPr lang="en-GB" sz="1800" dirty="0">
                        <a:effectLst/>
                        <a:latin typeface="Times New Roman"/>
                        <a:ea typeface="Times New Roman"/>
                      </a:endParaRPr>
                    </a:p>
                  </a:txBody>
                  <a:tcPr marL="68580" marR="68580" marT="0" marB="0"/>
                </a:tc>
              </a:tr>
              <a:tr h="283796">
                <a:tc>
                  <a:txBody>
                    <a:bodyPr/>
                    <a:lstStyle/>
                    <a:p>
                      <a:pPr algn="r">
                        <a:lnSpc>
                          <a:spcPct val="120000"/>
                        </a:lnSpc>
                        <a:spcAft>
                          <a:spcPts val="0"/>
                        </a:spcAft>
                      </a:pPr>
                      <a:r>
                        <a:rPr lang="en-US" sz="1800" b="1" dirty="0">
                          <a:effectLst/>
                        </a:rPr>
                        <a:t> </a:t>
                      </a:r>
                      <a:endParaRPr lang="en-GB" sz="1800" b="1" dirty="0">
                        <a:effectLst/>
                        <a:latin typeface="Times New Roman"/>
                        <a:ea typeface="Times New Roman"/>
                      </a:endParaRPr>
                    </a:p>
                  </a:txBody>
                  <a:tcPr marL="68580" marR="68580" marT="0" marB="0"/>
                </a:tc>
                <a:tc>
                  <a:txBody>
                    <a:bodyPr/>
                    <a:lstStyle/>
                    <a:p>
                      <a:pPr algn="r">
                        <a:lnSpc>
                          <a:spcPct val="120000"/>
                        </a:lnSpc>
                        <a:spcAft>
                          <a:spcPts val="0"/>
                        </a:spcAft>
                      </a:pPr>
                      <a:r>
                        <a:rPr lang="en-US" sz="1800" dirty="0">
                          <a:effectLst/>
                        </a:rPr>
                        <a:t> </a:t>
                      </a:r>
                      <a:endParaRPr lang="en-GB" sz="1800" dirty="0">
                        <a:effectLst/>
                        <a:latin typeface="Times New Roman"/>
                        <a:ea typeface="Times New Roman"/>
                      </a:endParaRPr>
                    </a:p>
                  </a:txBody>
                  <a:tcPr marL="68580" marR="68580" marT="0" marB="0"/>
                </a:tc>
                <a:tc>
                  <a:txBody>
                    <a:bodyPr/>
                    <a:lstStyle/>
                    <a:p>
                      <a:pPr algn="r">
                        <a:lnSpc>
                          <a:spcPct val="120000"/>
                        </a:lnSpc>
                        <a:spcAft>
                          <a:spcPts val="0"/>
                        </a:spcAft>
                      </a:pPr>
                      <a:r>
                        <a:rPr lang="en-US" sz="1800" dirty="0">
                          <a:effectLst/>
                        </a:rPr>
                        <a:t> </a:t>
                      </a:r>
                      <a:endParaRPr lang="en-GB" sz="1800" dirty="0">
                        <a:effectLst/>
                        <a:latin typeface="Times New Roman"/>
                        <a:ea typeface="Times New Roman"/>
                      </a:endParaRPr>
                    </a:p>
                  </a:txBody>
                  <a:tcPr marL="68580" marR="68580" marT="0" marB="0"/>
                </a:tc>
              </a:tr>
              <a:tr h="283796">
                <a:tc>
                  <a:txBody>
                    <a:bodyPr/>
                    <a:lstStyle/>
                    <a:p>
                      <a:pPr algn="r">
                        <a:lnSpc>
                          <a:spcPct val="120000"/>
                        </a:lnSpc>
                        <a:spcAft>
                          <a:spcPts val="0"/>
                        </a:spcAft>
                      </a:pPr>
                      <a:r>
                        <a:rPr lang="en-US" sz="2400" b="1" dirty="0" err="1">
                          <a:effectLst/>
                        </a:rPr>
                        <a:t>helpfrom_children</a:t>
                      </a:r>
                      <a:endParaRPr lang="en-GB" sz="2400" b="1" dirty="0">
                        <a:effectLst/>
                        <a:latin typeface="Times New Roman"/>
                        <a:ea typeface="Times New Roman"/>
                      </a:endParaRPr>
                    </a:p>
                  </a:txBody>
                  <a:tcPr marL="68580" marR="68580" marT="0" marB="0"/>
                </a:tc>
                <a:tc>
                  <a:txBody>
                    <a:bodyPr/>
                    <a:lstStyle/>
                    <a:p>
                      <a:pPr algn="r">
                        <a:lnSpc>
                          <a:spcPct val="120000"/>
                        </a:lnSpc>
                        <a:spcAft>
                          <a:spcPts val="0"/>
                        </a:spcAft>
                      </a:pPr>
                      <a:r>
                        <a:rPr lang="en-US" sz="2400" dirty="0">
                          <a:effectLst/>
                        </a:rPr>
                        <a:t>0.00316</a:t>
                      </a:r>
                      <a:endParaRPr lang="en-GB" sz="2400" dirty="0">
                        <a:effectLst/>
                        <a:latin typeface="Times New Roman"/>
                        <a:ea typeface="Times New Roman"/>
                      </a:endParaRPr>
                    </a:p>
                  </a:txBody>
                  <a:tcPr marL="68580" marR="68580" marT="0" marB="0"/>
                </a:tc>
                <a:tc>
                  <a:txBody>
                    <a:bodyPr/>
                    <a:lstStyle/>
                    <a:p>
                      <a:pPr algn="r">
                        <a:lnSpc>
                          <a:spcPct val="120000"/>
                        </a:lnSpc>
                        <a:spcAft>
                          <a:spcPts val="0"/>
                        </a:spcAft>
                      </a:pPr>
                      <a:r>
                        <a:rPr lang="en-US" sz="2400" dirty="0">
                          <a:effectLst/>
                        </a:rPr>
                        <a:t>-0.0440</a:t>
                      </a:r>
                      <a:endParaRPr lang="en-GB" sz="2400" dirty="0">
                        <a:effectLst/>
                        <a:latin typeface="Times New Roman"/>
                        <a:ea typeface="Times New Roman"/>
                      </a:endParaRPr>
                    </a:p>
                  </a:txBody>
                  <a:tcPr marL="68580" marR="68580" marT="0" marB="0"/>
                </a:tc>
              </a:tr>
              <a:tr h="283796">
                <a:tc>
                  <a:txBody>
                    <a:bodyPr/>
                    <a:lstStyle/>
                    <a:p>
                      <a:pPr algn="r">
                        <a:lnSpc>
                          <a:spcPct val="120000"/>
                        </a:lnSpc>
                        <a:spcAft>
                          <a:spcPts val="0"/>
                        </a:spcAft>
                      </a:pPr>
                      <a:r>
                        <a:rPr lang="en-US" sz="1800" b="1" dirty="0">
                          <a:effectLst/>
                        </a:rPr>
                        <a:t> </a:t>
                      </a:r>
                      <a:endParaRPr lang="en-GB" sz="1800" b="1" dirty="0">
                        <a:effectLst/>
                        <a:latin typeface="Times New Roman"/>
                        <a:ea typeface="Times New Roman"/>
                      </a:endParaRPr>
                    </a:p>
                  </a:txBody>
                  <a:tcPr marL="68580" marR="68580" marT="0" marB="0"/>
                </a:tc>
                <a:tc>
                  <a:txBody>
                    <a:bodyPr/>
                    <a:lstStyle/>
                    <a:p>
                      <a:pPr algn="r">
                        <a:lnSpc>
                          <a:spcPct val="120000"/>
                        </a:lnSpc>
                        <a:spcAft>
                          <a:spcPts val="0"/>
                        </a:spcAft>
                      </a:pPr>
                      <a:r>
                        <a:rPr lang="en-US" sz="1800">
                          <a:effectLst/>
                        </a:rPr>
                        <a:t>(0.00658)</a:t>
                      </a:r>
                      <a:endParaRPr lang="en-GB" sz="1800">
                        <a:effectLst/>
                        <a:latin typeface="Times New Roman"/>
                        <a:ea typeface="Times New Roman"/>
                      </a:endParaRPr>
                    </a:p>
                  </a:txBody>
                  <a:tcPr marL="68580" marR="68580" marT="0" marB="0"/>
                </a:tc>
                <a:tc>
                  <a:txBody>
                    <a:bodyPr/>
                    <a:lstStyle/>
                    <a:p>
                      <a:pPr algn="r">
                        <a:lnSpc>
                          <a:spcPct val="120000"/>
                        </a:lnSpc>
                        <a:spcAft>
                          <a:spcPts val="0"/>
                        </a:spcAft>
                      </a:pPr>
                      <a:r>
                        <a:rPr lang="en-US" sz="1800" dirty="0">
                          <a:effectLst/>
                        </a:rPr>
                        <a:t>(0.0320)</a:t>
                      </a:r>
                      <a:endParaRPr lang="en-GB" sz="1800" dirty="0">
                        <a:effectLst/>
                        <a:latin typeface="Times New Roman"/>
                        <a:ea typeface="Times New Roman"/>
                      </a:endParaRPr>
                    </a:p>
                  </a:txBody>
                  <a:tcPr marL="68580" marR="68580" marT="0" marB="0"/>
                </a:tc>
              </a:tr>
              <a:tr h="283796">
                <a:tc>
                  <a:txBody>
                    <a:bodyPr/>
                    <a:lstStyle/>
                    <a:p>
                      <a:pPr algn="r">
                        <a:lnSpc>
                          <a:spcPct val="120000"/>
                        </a:lnSpc>
                        <a:spcAft>
                          <a:spcPts val="0"/>
                        </a:spcAft>
                      </a:pPr>
                      <a:r>
                        <a:rPr lang="en-US" sz="1800" b="1" dirty="0">
                          <a:effectLst/>
                        </a:rPr>
                        <a:t> </a:t>
                      </a:r>
                      <a:endParaRPr lang="en-GB" sz="1800" b="1" dirty="0">
                        <a:effectLst/>
                        <a:latin typeface="Times New Roman"/>
                        <a:ea typeface="Times New Roman"/>
                      </a:endParaRPr>
                    </a:p>
                  </a:txBody>
                  <a:tcPr marL="68580" marR="68580" marT="0" marB="0"/>
                </a:tc>
                <a:tc>
                  <a:txBody>
                    <a:bodyPr/>
                    <a:lstStyle/>
                    <a:p>
                      <a:pPr algn="r">
                        <a:lnSpc>
                          <a:spcPct val="120000"/>
                        </a:lnSpc>
                        <a:spcAft>
                          <a:spcPts val="0"/>
                        </a:spcAft>
                      </a:pPr>
                      <a:r>
                        <a:rPr lang="en-US" sz="1800">
                          <a:effectLst/>
                        </a:rPr>
                        <a:t> </a:t>
                      </a:r>
                      <a:endParaRPr lang="en-GB" sz="1800">
                        <a:effectLst/>
                        <a:latin typeface="Times New Roman"/>
                        <a:ea typeface="Times New Roman"/>
                      </a:endParaRPr>
                    </a:p>
                  </a:txBody>
                  <a:tcPr marL="68580" marR="68580" marT="0" marB="0"/>
                </a:tc>
                <a:tc>
                  <a:txBody>
                    <a:bodyPr/>
                    <a:lstStyle/>
                    <a:p>
                      <a:pPr algn="r">
                        <a:lnSpc>
                          <a:spcPct val="120000"/>
                        </a:lnSpc>
                        <a:spcAft>
                          <a:spcPts val="0"/>
                        </a:spcAft>
                      </a:pPr>
                      <a:r>
                        <a:rPr lang="en-US" sz="1800" dirty="0">
                          <a:effectLst/>
                        </a:rPr>
                        <a:t> </a:t>
                      </a:r>
                      <a:endParaRPr lang="en-GB" sz="1800" dirty="0">
                        <a:effectLst/>
                        <a:latin typeface="Times New Roman"/>
                        <a:ea typeface="Times New Roman"/>
                      </a:endParaRPr>
                    </a:p>
                  </a:txBody>
                  <a:tcPr marL="68580" marR="68580" marT="0" marB="0"/>
                </a:tc>
              </a:tr>
              <a:tr h="283796">
                <a:tc>
                  <a:txBody>
                    <a:bodyPr/>
                    <a:lstStyle/>
                    <a:p>
                      <a:pPr algn="r">
                        <a:lnSpc>
                          <a:spcPct val="120000"/>
                        </a:lnSpc>
                        <a:spcAft>
                          <a:spcPts val="0"/>
                        </a:spcAft>
                      </a:pPr>
                      <a:r>
                        <a:rPr lang="en-US" sz="2400" b="1" dirty="0">
                          <a:effectLst/>
                        </a:rPr>
                        <a:t>female</a:t>
                      </a:r>
                      <a:endParaRPr lang="en-GB" sz="2400" b="1" dirty="0">
                        <a:effectLst/>
                        <a:latin typeface="Times New Roman"/>
                        <a:ea typeface="Times New Roman"/>
                      </a:endParaRPr>
                    </a:p>
                  </a:txBody>
                  <a:tcPr marL="68580" marR="68580" marT="0" marB="0"/>
                </a:tc>
                <a:tc>
                  <a:txBody>
                    <a:bodyPr/>
                    <a:lstStyle/>
                    <a:p>
                      <a:pPr algn="r">
                        <a:lnSpc>
                          <a:spcPct val="120000"/>
                        </a:lnSpc>
                        <a:spcAft>
                          <a:spcPts val="0"/>
                        </a:spcAft>
                      </a:pPr>
                      <a:r>
                        <a:rPr lang="en-US" sz="2400" dirty="0">
                          <a:effectLst/>
                        </a:rPr>
                        <a:t>-0.0100</a:t>
                      </a:r>
                      <a:endParaRPr lang="en-GB" sz="2400" dirty="0">
                        <a:effectLst/>
                        <a:latin typeface="Times New Roman"/>
                        <a:ea typeface="Times New Roman"/>
                      </a:endParaRPr>
                    </a:p>
                  </a:txBody>
                  <a:tcPr marL="68580" marR="68580" marT="0" marB="0"/>
                </a:tc>
                <a:tc>
                  <a:txBody>
                    <a:bodyPr/>
                    <a:lstStyle/>
                    <a:p>
                      <a:pPr algn="r">
                        <a:lnSpc>
                          <a:spcPct val="120000"/>
                        </a:lnSpc>
                        <a:spcAft>
                          <a:spcPts val="0"/>
                        </a:spcAft>
                      </a:pPr>
                      <a:r>
                        <a:rPr lang="en-US" sz="2400" dirty="0">
                          <a:effectLst/>
                        </a:rPr>
                        <a:t>-0.00945</a:t>
                      </a:r>
                      <a:endParaRPr lang="en-GB" sz="2400" dirty="0">
                        <a:effectLst/>
                        <a:latin typeface="Times New Roman"/>
                        <a:ea typeface="Times New Roman"/>
                      </a:endParaRPr>
                    </a:p>
                  </a:txBody>
                  <a:tcPr marL="68580" marR="68580" marT="0" marB="0"/>
                </a:tc>
              </a:tr>
              <a:tr h="283796">
                <a:tc>
                  <a:txBody>
                    <a:bodyPr/>
                    <a:lstStyle/>
                    <a:p>
                      <a:pPr algn="r">
                        <a:lnSpc>
                          <a:spcPct val="120000"/>
                        </a:lnSpc>
                        <a:spcAft>
                          <a:spcPts val="0"/>
                        </a:spcAft>
                      </a:pPr>
                      <a:r>
                        <a:rPr lang="en-US" sz="1800">
                          <a:effectLst/>
                        </a:rPr>
                        <a:t> </a:t>
                      </a:r>
                      <a:endParaRPr lang="en-GB" sz="1800">
                        <a:effectLst/>
                        <a:latin typeface="Times New Roman"/>
                        <a:ea typeface="Times New Roman"/>
                      </a:endParaRPr>
                    </a:p>
                  </a:txBody>
                  <a:tcPr marL="68580" marR="68580" marT="0" marB="0"/>
                </a:tc>
                <a:tc>
                  <a:txBody>
                    <a:bodyPr/>
                    <a:lstStyle/>
                    <a:p>
                      <a:pPr algn="r">
                        <a:lnSpc>
                          <a:spcPct val="120000"/>
                        </a:lnSpc>
                        <a:spcAft>
                          <a:spcPts val="0"/>
                        </a:spcAft>
                      </a:pPr>
                      <a:r>
                        <a:rPr lang="en-US" sz="1800">
                          <a:effectLst/>
                        </a:rPr>
                        <a:t>(0.00402)**</a:t>
                      </a:r>
                      <a:endParaRPr lang="en-GB" sz="1800">
                        <a:effectLst/>
                        <a:latin typeface="Times New Roman"/>
                        <a:ea typeface="Times New Roman"/>
                      </a:endParaRPr>
                    </a:p>
                  </a:txBody>
                  <a:tcPr marL="68580" marR="68580" marT="0" marB="0"/>
                </a:tc>
                <a:tc>
                  <a:txBody>
                    <a:bodyPr/>
                    <a:lstStyle/>
                    <a:p>
                      <a:pPr algn="r">
                        <a:lnSpc>
                          <a:spcPct val="120000"/>
                        </a:lnSpc>
                        <a:spcAft>
                          <a:spcPts val="0"/>
                        </a:spcAft>
                      </a:pPr>
                      <a:r>
                        <a:rPr lang="en-US" sz="1800" dirty="0">
                          <a:effectLst/>
                        </a:rPr>
                        <a:t>(0.00616)</a:t>
                      </a:r>
                      <a:endParaRPr lang="en-GB" sz="1800" dirty="0">
                        <a:effectLst/>
                        <a:latin typeface="Times New Roman"/>
                        <a:ea typeface="Times New Roman"/>
                      </a:endParaRPr>
                    </a:p>
                  </a:txBody>
                  <a:tcPr marL="68580" marR="68580" marT="0" marB="0"/>
                </a:tc>
              </a:tr>
              <a:tr h="283796">
                <a:tc>
                  <a:txBody>
                    <a:bodyPr/>
                    <a:lstStyle/>
                    <a:p>
                      <a:pPr algn="r">
                        <a:lnSpc>
                          <a:spcPct val="120000"/>
                        </a:lnSpc>
                        <a:spcAft>
                          <a:spcPts val="0"/>
                        </a:spcAft>
                      </a:pPr>
                      <a:endParaRPr lang="en-GB" sz="1800">
                        <a:effectLst/>
                        <a:latin typeface="Times New Roman"/>
                        <a:ea typeface="Times New Roman"/>
                      </a:endParaRPr>
                    </a:p>
                  </a:txBody>
                  <a:tcPr marL="68580" marR="68580" marT="0" marB="0"/>
                </a:tc>
                <a:tc>
                  <a:txBody>
                    <a:bodyPr/>
                    <a:lstStyle/>
                    <a:p>
                      <a:pPr algn="r">
                        <a:lnSpc>
                          <a:spcPct val="120000"/>
                        </a:lnSpc>
                        <a:spcAft>
                          <a:spcPts val="0"/>
                        </a:spcAft>
                      </a:pPr>
                      <a:endParaRPr lang="en-GB" sz="1800">
                        <a:effectLst/>
                        <a:latin typeface="Times New Roman"/>
                        <a:ea typeface="Times New Roman"/>
                      </a:endParaRPr>
                    </a:p>
                  </a:txBody>
                  <a:tcPr marL="68580" marR="68580" marT="0" marB="0"/>
                </a:tc>
                <a:tc>
                  <a:txBody>
                    <a:bodyPr/>
                    <a:lstStyle/>
                    <a:p>
                      <a:pPr algn="r">
                        <a:lnSpc>
                          <a:spcPct val="120000"/>
                        </a:lnSpc>
                        <a:spcAft>
                          <a:spcPts val="0"/>
                        </a:spcAft>
                      </a:pPr>
                      <a:endParaRPr lang="en-GB" sz="1800" dirty="0">
                        <a:effectLst/>
                        <a:latin typeface="Times New Roman"/>
                        <a:ea typeface="Times New Roman"/>
                      </a:endParaRPr>
                    </a:p>
                  </a:txBody>
                  <a:tcPr marL="68580" marR="68580" marT="0" marB="0"/>
                </a:tc>
              </a:tr>
              <a:tr h="283796">
                <a:tc>
                  <a:txBody>
                    <a:bodyPr/>
                    <a:lstStyle/>
                    <a:p>
                      <a:pPr algn="r">
                        <a:lnSpc>
                          <a:spcPct val="120000"/>
                        </a:lnSpc>
                        <a:spcAft>
                          <a:spcPts val="0"/>
                        </a:spcAft>
                      </a:pPr>
                      <a:r>
                        <a:rPr lang="en-GB" sz="1800" b="1" dirty="0" smtClean="0">
                          <a:effectLst/>
                          <a:latin typeface="+mn-lt"/>
                          <a:ea typeface="Times New Roman"/>
                        </a:rPr>
                        <a:t>N</a:t>
                      </a:r>
                      <a:endParaRPr lang="en-GB" sz="1800" b="1" dirty="0">
                        <a:effectLst/>
                        <a:latin typeface="+mn-lt"/>
                        <a:ea typeface="Times New Roman"/>
                      </a:endParaRPr>
                    </a:p>
                  </a:txBody>
                  <a:tcPr marL="68580" marR="68580" marT="0" marB="0"/>
                </a:tc>
                <a:tc>
                  <a:txBody>
                    <a:bodyPr/>
                    <a:lstStyle/>
                    <a:p>
                      <a:pPr algn="r">
                        <a:lnSpc>
                          <a:spcPct val="120000"/>
                        </a:lnSpc>
                        <a:spcAft>
                          <a:spcPts val="0"/>
                        </a:spcAft>
                      </a:pPr>
                      <a:r>
                        <a:rPr lang="en-GB" sz="1800" dirty="0" smtClean="0">
                          <a:effectLst/>
                          <a:latin typeface="+mn-lt"/>
                          <a:ea typeface="Times New Roman"/>
                        </a:rPr>
                        <a:t>8,535</a:t>
                      </a:r>
                      <a:endParaRPr lang="en-GB" sz="1800" dirty="0">
                        <a:effectLst/>
                        <a:latin typeface="+mn-lt"/>
                        <a:ea typeface="Times New Roman"/>
                      </a:endParaRPr>
                    </a:p>
                  </a:txBody>
                  <a:tcPr marL="68580" marR="68580" marT="0" marB="0"/>
                </a:tc>
                <a:tc>
                  <a:txBody>
                    <a:bodyPr/>
                    <a:lstStyle/>
                    <a:p>
                      <a:pPr algn="r">
                        <a:lnSpc>
                          <a:spcPct val="120000"/>
                        </a:lnSpc>
                        <a:spcAft>
                          <a:spcPts val="0"/>
                        </a:spcAft>
                      </a:pPr>
                      <a:r>
                        <a:rPr lang="en-GB" sz="1800" dirty="0" smtClean="0">
                          <a:effectLst/>
                          <a:latin typeface="+mn-lt"/>
                          <a:ea typeface="Times New Roman"/>
                        </a:rPr>
                        <a:t>8,184</a:t>
                      </a:r>
                      <a:endParaRPr lang="en-GB" sz="1800" dirty="0">
                        <a:effectLst/>
                        <a:latin typeface="+mn-lt"/>
                        <a:ea typeface="Times New Roman"/>
                      </a:endParaRPr>
                    </a:p>
                  </a:txBody>
                  <a:tcPr marL="68580" marR="68580" marT="0" marB="0"/>
                </a:tc>
              </a:tr>
            </a:tbl>
          </a:graphicData>
        </a:graphic>
      </p:graphicFrame>
      <p:sp>
        <p:nvSpPr>
          <p:cNvPr id="4" name="TextBox 3"/>
          <p:cNvSpPr txBox="1"/>
          <p:nvPr/>
        </p:nvSpPr>
        <p:spPr>
          <a:xfrm>
            <a:off x="7236296" y="1484784"/>
            <a:ext cx="1728192" cy="3785652"/>
          </a:xfrm>
          <a:prstGeom prst="rect">
            <a:avLst/>
          </a:prstGeom>
          <a:noFill/>
        </p:spPr>
        <p:txBody>
          <a:bodyPr wrap="square" rtlCol="0">
            <a:spAutoFit/>
          </a:bodyPr>
          <a:lstStyle/>
          <a:p>
            <a:r>
              <a:rPr lang="en-GB" sz="2400" b="1" dirty="0" smtClean="0"/>
              <a:t>Other variables:</a:t>
            </a:r>
          </a:p>
          <a:p>
            <a:endParaRPr lang="en-GB" sz="2400" dirty="0" smtClean="0"/>
          </a:p>
          <a:p>
            <a:r>
              <a:rPr lang="en-GB" sz="2400" dirty="0"/>
              <a:t>a</a:t>
            </a:r>
            <a:r>
              <a:rPr lang="en-GB" sz="2400" dirty="0" smtClean="0"/>
              <a:t>ge, age</a:t>
            </a:r>
            <a:r>
              <a:rPr lang="en-GB" sz="2400" baseline="30000" dirty="0" smtClean="0"/>
              <a:t>2</a:t>
            </a:r>
            <a:r>
              <a:rPr lang="en-GB" sz="2400" dirty="0" smtClean="0"/>
              <a:t>, marital status,  subjective health (2001), IADLs</a:t>
            </a:r>
            <a:endParaRPr lang="en-GB" sz="2400" dirty="0"/>
          </a:p>
        </p:txBody>
      </p:sp>
    </p:spTree>
    <p:extLst>
      <p:ext uri="{BB962C8B-B14F-4D97-AF65-F5344CB8AC3E}">
        <p14:creationId xmlns:p14="http://schemas.microsoft.com/office/powerpoint/2010/main" val="3231159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Motivation</a:t>
            </a:r>
            <a:endParaRPr lang="en-GB" dirty="0"/>
          </a:p>
        </p:txBody>
      </p:sp>
      <p:sp>
        <p:nvSpPr>
          <p:cNvPr id="3" name="Content Placeholder 2"/>
          <p:cNvSpPr>
            <a:spLocks noGrp="1"/>
          </p:cNvSpPr>
          <p:nvPr>
            <p:ph idx="1"/>
          </p:nvPr>
        </p:nvSpPr>
        <p:spPr/>
        <p:txBody>
          <a:bodyPr>
            <a:normAutofit lnSpcReduction="10000"/>
          </a:bodyPr>
          <a:lstStyle/>
          <a:p>
            <a:r>
              <a:rPr lang="en-GB" dirty="0" smtClean="0"/>
              <a:t>A substantial proportion of the population engage in informal caring, with more than 40% providing informal care for at least one year over a twenty year period (</a:t>
            </a:r>
            <a:r>
              <a:rPr lang="en-GB" dirty="0" err="1" smtClean="0"/>
              <a:t>Heitmueller</a:t>
            </a:r>
            <a:r>
              <a:rPr lang="en-GB" dirty="0" smtClean="0"/>
              <a:t>, Michaud 2006).  </a:t>
            </a:r>
          </a:p>
          <a:p>
            <a:r>
              <a:rPr lang="en-GB" dirty="0" smtClean="0"/>
              <a:t>With an aging population, and greater pressures on the public purse, the role of informal carers in providing essential care services alongside the state is increasingly important.</a:t>
            </a:r>
          </a:p>
        </p:txBody>
      </p:sp>
    </p:spTree>
    <p:extLst>
      <p:ext uri="{BB962C8B-B14F-4D97-AF65-F5344CB8AC3E}">
        <p14:creationId xmlns:p14="http://schemas.microsoft.com/office/powerpoint/2010/main" val="1053100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Carer Equations</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174131142"/>
              </p:ext>
            </p:extLst>
          </p:nvPr>
        </p:nvGraphicFramePr>
        <p:xfrm>
          <a:off x="251520" y="1266114"/>
          <a:ext cx="6480720" cy="4755174"/>
        </p:xfrm>
        <a:graphic>
          <a:graphicData uri="http://schemas.openxmlformats.org/drawingml/2006/table">
            <a:tbl>
              <a:tblPr>
                <a:tableStyleId>{5C22544A-7EE6-4342-B048-85BDC9FD1C3A}</a:tableStyleId>
              </a:tblPr>
              <a:tblGrid>
                <a:gridCol w="2520280"/>
                <a:gridCol w="2088232"/>
                <a:gridCol w="1872208"/>
              </a:tblGrid>
              <a:tr h="387735">
                <a:tc>
                  <a:txBody>
                    <a:bodyPr/>
                    <a:lstStyle/>
                    <a:p>
                      <a:pPr algn="r">
                        <a:lnSpc>
                          <a:spcPct val="120000"/>
                        </a:lnSpc>
                        <a:spcAft>
                          <a:spcPts val="0"/>
                        </a:spcAft>
                      </a:pPr>
                      <a:r>
                        <a:rPr lang="en-US" sz="2000" dirty="0">
                          <a:effectLst/>
                        </a:rPr>
                        <a:t> </a:t>
                      </a:r>
                      <a:endParaRPr lang="en-GB" sz="2000" dirty="0">
                        <a:effectLst/>
                        <a:latin typeface="Times New Roman"/>
                        <a:ea typeface="Times New Roman"/>
                      </a:endParaRPr>
                    </a:p>
                  </a:txBody>
                  <a:tcPr marL="68580" marR="68580" marT="0" marB="0"/>
                </a:tc>
                <a:tc>
                  <a:txBody>
                    <a:bodyPr/>
                    <a:lstStyle/>
                    <a:p>
                      <a:pPr algn="r">
                        <a:lnSpc>
                          <a:spcPct val="120000"/>
                        </a:lnSpc>
                        <a:spcAft>
                          <a:spcPts val="0"/>
                        </a:spcAft>
                      </a:pPr>
                      <a:r>
                        <a:rPr lang="en-US" sz="2000" b="1" dirty="0" err="1">
                          <a:effectLst/>
                        </a:rPr>
                        <a:t>Carer</a:t>
                      </a:r>
                      <a:r>
                        <a:rPr lang="en-US" sz="2000" b="1" dirty="0">
                          <a:effectLst/>
                        </a:rPr>
                        <a:t>: OLS</a:t>
                      </a:r>
                      <a:endParaRPr lang="en-GB" sz="2000" b="1" dirty="0">
                        <a:effectLst/>
                        <a:latin typeface="Times New Roman"/>
                        <a:ea typeface="Times New Roman"/>
                      </a:endParaRPr>
                    </a:p>
                  </a:txBody>
                  <a:tcPr marL="68580" marR="68580" marT="0" marB="0"/>
                </a:tc>
                <a:tc>
                  <a:txBody>
                    <a:bodyPr/>
                    <a:lstStyle/>
                    <a:p>
                      <a:pPr algn="r">
                        <a:lnSpc>
                          <a:spcPct val="120000"/>
                        </a:lnSpc>
                        <a:spcAft>
                          <a:spcPts val="0"/>
                        </a:spcAft>
                      </a:pPr>
                      <a:r>
                        <a:rPr lang="en-US" sz="2000" b="1" dirty="0" err="1">
                          <a:effectLst/>
                        </a:rPr>
                        <a:t>Carer</a:t>
                      </a:r>
                      <a:r>
                        <a:rPr lang="en-US" sz="2000" b="1" dirty="0">
                          <a:effectLst/>
                        </a:rPr>
                        <a:t>: 3SLS</a:t>
                      </a:r>
                      <a:endParaRPr lang="en-GB" sz="2000" b="1" dirty="0">
                        <a:effectLst/>
                        <a:latin typeface="Times New Roman"/>
                        <a:ea typeface="Times New Roman"/>
                      </a:endParaRPr>
                    </a:p>
                  </a:txBody>
                  <a:tcPr marL="68580" marR="68580" marT="0" marB="0"/>
                </a:tc>
              </a:tr>
              <a:tr h="387735">
                <a:tc>
                  <a:txBody>
                    <a:bodyPr/>
                    <a:lstStyle/>
                    <a:p>
                      <a:pPr algn="r">
                        <a:lnSpc>
                          <a:spcPct val="120000"/>
                        </a:lnSpc>
                        <a:spcAft>
                          <a:spcPts val="0"/>
                        </a:spcAft>
                      </a:pPr>
                      <a:r>
                        <a:rPr lang="en-US" sz="2000" b="1" dirty="0">
                          <a:effectLst/>
                        </a:rPr>
                        <a:t>caree</a:t>
                      </a:r>
                      <a:endParaRPr lang="en-GB" sz="2000" b="1" dirty="0">
                        <a:effectLst/>
                        <a:latin typeface="Times New Roman"/>
                        <a:ea typeface="Times New Roman"/>
                      </a:endParaRPr>
                    </a:p>
                  </a:txBody>
                  <a:tcPr marL="68580" marR="68580" marT="0" marB="0"/>
                </a:tc>
                <a:tc>
                  <a:txBody>
                    <a:bodyPr/>
                    <a:lstStyle/>
                    <a:p>
                      <a:pPr algn="r">
                        <a:lnSpc>
                          <a:spcPct val="120000"/>
                        </a:lnSpc>
                        <a:spcAft>
                          <a:spcPts val="0"/>
                        </a:spcAft>
                      </a:pPr>
                      <a:r>
                        <a:rPr lang="en-US" sz="2400" dirty="0">
                          <a:effectLst/>
                        </a:rPr>
                        <a:t>-0.0355</a:t>
                      </a:r>
                      <a:endParaRPr lang="en-GB" sz="2400" dirty="0">
                        <a:effectLst/>
                        <a:latin typeface="Times New Roman"/>
                        <a:ea typeface="Times New Roman"/>
                      </a:endParaRPr>
                    </a:p>
                  </a:txBody>
                  <a:tcPr marL="68580" marR="68580" marT="0" marB="0"/>
                </a:tc>
                <a:tc>
                  <a:txBody>
                    <a:bodyPr/>
                    <a:lstStyle/>
                    <a:p>
                      <a:pPr algn="r">
                        <a:lnSpc>
                          <a:spcPct val="120000"/>
                        </a:lnSpc>
                        <a:spcAft>
                          <a:spcPts val="0"/>
                        </a:spcAft>
                      </a:pPr>
                      <a:r>
                        <a:rPr lang="en-US" sz="2400" dirty="0">
                          <a:effectLst/>
                        </a:rPr>
                        <a:t>-0.0441</a:t>
                      </a:r>
                      <a:endParaRPr lang="en-GB" sz="2400" dirty="0">
                        <a:effectLst/>
                        <a:latin typeface="Times New Roman"/>
                        <a:ea typeface="Times New Roman"/>
                      </a:endParaRPr>
                    </a:p>
                  </a:txBody>
                  <a:tcPr marL="68580" marR="68580" marT="0" marB="0"/>
                </a:tc>
              </a:tr>
              <a:tr h="387735">
                <a:tc>
                  <a:txBody>
                    <a:bodyPr/>
                    <a:lstStyle/>
                    <a:p>
                      <a:pPr algn="r">
                        <a:lnSpc>
                          <a:spcPct val="120000"/>
                        </a:lnSpc>
                        <a:spcAft>
                          <a:spcPts val="0"/>
                        </a:spcAft>
                      </a:pPr>
                      <a:r>
                        <a:rPr lang="en-US" sz="2000" b="1" dirty="0">
                          <a:effectLst/>
                        </a:rPr>
                        <a:t> </a:t>
                      </a:r>
                      <a:endParaRPr lang="en-GB" sz="2000" b="1" dirty="0">
                        <a:effectLst/>
                        <a:latin typeface="Times New Roman"/>
                        <a:ea typeface="Times New Roman"/>
                      </a:endParaRPr>
                    </a:p>
                  </a:txBody>
                  <a:tcPr marL="68580" marR="68580" marT="0" marB="0"/>
                </a:tc>
                <a:tc>
                  <a:txBody>
                    <a:bodyPr/>
                    <a:lstStyle/>
                    <a:p>
                      <a:pPr algn="r">
                        <a:lnSpc>
                          <a:spcPct val="120000"/>
                        </a:lnSpc>
                        <a:spcAft>
                          <a:spcPts val="0"/>
                        </a:spcAft>
                      </a:pPr>
                      <a:r>
                        <a:rPr lang="en-US" sz="2000" dirty="0">
                          <a:effectLst/>
                        </a:rPr>
                        <a:t>(0.0215)*</a:t>
                      </a:r>
                      <a:endParaRPr lang="en-GB" sz="2000" dirty="0">
                        <a:effectLst/>
                        <a:latin typeface="Times New Roman"/>
                        <a:ea typeface="Times New Roman"/>
                      </a:endParaRPr>
                    </a:p>
                  </a:txBody>
                  <a:tcPr marL="68580" marR="68580" marT="0" marB="0"/>
                </a:tc>
                <a:tc>
                  <a:txBody>
                    <a:bodyPr/>
                    <a:lstStyle/>
                    <a:p>
                      <a:pPr algn="r">
                        <a:lnSpc>
                          <a:spcPct val="120000"/>
                        </a:lnSpc>
                        <a:spcAft>
                          <a:spcPts val="0"/>
                        </a:spcAft>
                      </a:pPr>
                      <a:r>
                        <a:rPr lang="en-US" sz="2000">
                          <a:effectLst/>
                        </a:rPr>
                        <a:t>(0.0936)</a:t>
                      </a:r>
                      <a:endParaRPr lang="en-GB" sz="2000">
                        <a:effectLst/>
                        <a:latin typeface="Times New Roman"/>
                        <a:ea typeface="Times New Roman"/>
                      </a:endParaRPr>
                    </a:p>
                  </a:txBody>
                  <a:tcPr marL="68580" marR="68580" marT="0" marB="0"/>
                </a:tc>
              </a:tr>
              <a:tr h="387735">
                <a:tc>
                  <a:txBody>
                    <a:bodyPr/>
                    <a:lstStyle/>
                    <a:p>
                      <a:pPr algn="r">
                        <a:lnSpc>
                          <a:spcPct val="120000"/>
                        </a:lnSpc>
                        <a:spcAft>
                          <a:spcPts val="0"/>
                        </a:spcAft>
                      </a:pPr>
                      <a:r>
                        <a:rPr lang="en-US" sz="2000" b="1" dirty="0">
                          <a:effectLst/>
                        </a:rPr>
                        <a:t> </a:t>
                      </a:r>
                      <a:endParaRPr lang="en-GB" sz="2000" b="1" dirty="0">
                        <a:effectLst/>
                        <a:latin typeface="Times New Roman"/>
                        <a:ea typeface="Times New Roman"/>
                      </a:endParaRPr>
                    </a:p>
                  </a:txBody>
                  <a:tcPr marL="68580" marR="68580" marT="0" marB="0"/>
                </a:tc>
                <a:tc>
                  <a:txBody>
                    <a:bodyPr/>
                    <a:lstStyle/>
                    <a:p>
                      <a:pPr algn="r">
                        <a:lnSpc>
                          <a:spcPct val="120000"/>
                        </a:lnSpc>
                        <a:spcAft>
                          <a:spcPts val="0"/>
                        </a:spcAft>
                      </a:pPr>
                      <a:r>
                        <a:rPr lang="en-US" sz="2000" dirty="0">
                          <a:effectLst/>
                        </a:rPr>
                        <a:t> </a:t>
                      </a:r>
                      <a:endParaRPr lang="en-GB" sz="2000" dirty="0">
                        <a:effectLst/>
                        <a:latin typeface="Times New Roman"/>
                        <a:ea typeface="Times New Roman"/>
                      </a:endParaRPr>
                    </a:p>
                  </a:txBody>
                  <a:tcPr marL="68580" marR="68580" marT="0" marB="0"/>
                </a:tc>
                <a:tc>
                  <a:txBody>
                    <a:bodyPr/>
                    <a:lstStyle/>
                    <a:p>
                      <a:pPr algn="r">
                        <a:lnSpc>
                          <a:spcPct val="120000"/>
                        </a:lnSpc>
                        <a:spcAft>
                          <a:spcPts val="0"/>
                        </a:spcAft>
                      </a:pPr>
                      <a:r>
                        <a:rPr lang="en-US" sz="2000">
                          <a:effectLst/>
                        </a:rPr>
                        <a:t> </a:t>
                      </a:r>
                      <a:endParaRPr lang="en-GB" sz="2000">
                        <a:effectLst/>
                        <a:latin typeface="Times New Roman"/>
                        <a:ea typeface="Times New Roman"/>
                      </a:endParaRPr>
                    </a:p>
                  </a:txBody>
                  <a:tcPr marL="68580" marR="68580" marT="0" marB="0"/>
                </a:tc>
              </a:tr>
              <a:tr h="387735">
                <a:tc>
                  <a:txBody>
                    <a:bodyPr/>
                    <a:lstStyle/>
                    <a:p>
                      <a:pPr algn="r">
                        <a:lnSpc>
                          <a:spcPct val="120000"/>
                        </a:lnSpc>
                        <a:spcAft>
                          <a:spcPts val="0"/>
                        </a:spcAft>
                      </a:pPr>
                      <a:r>
                        <a:rPr lang="en-US" sz="2000" b="1" dirty="0" err="1">
                          <a:effectLst/>
                        </a:rPr>
                        <a:t>formalcare</a:t>
                      </a:r>
                      <a:endParaRPr lang="en-GB" sz="2000" b="1" dirty="0">
                        <a:effectLst/>
                        <a:latin typeface="Times New Roman"/>
                        <a:ea typeface="Times New Roman"/>
                      </a:endParaRPr>
                    </a:p>
                  </a:txBody>
                  <a:tcPr marL="68580" marR="68580" marT="0" marB="0"/>
                </a:tc>
                <a:tc>
                  <a:txBody>
                    <a:bodyPr/>
                    <a:lstStyle/>
                    <a:p>
                      <a:pPr algn="r">
                        <a:lnSpc>
                          <a:spcPct val="120000"/>
                        </a:lnSpc>
                        <a:spcAft>
                          <a:spcPts val="0"/>
                        </a:spcAft>
                      </a:pPr>
                      <a:r>
                        <a:rPr lang="en-US" sz="2000" dirty="0">
                          <a:effectLst/>
                          <a:sym typeface="Wingdings"/>
                        </a:rPr>
                        <a:t></a:t>
                      </a:r>
                      <a:endParaRPr lang="en-GB" sz="2000" dirty="0">
                        <a:effectLst/>
                        <a:latin typeface="Times New Roman"/>
                        <a:ea typeface="Times New Roman"/>
                      </a:endParaRPr>
                    </a:p>
                  </a:txBody>
                  <a:tcPr marL="68580" marR="68580" marT="0" marB="0"/>
                </a:tc>
                <a:tc>
                  <a:txBody>
                    <a:bodyPr/>
                    <a:lstStyle/>
                    <a:p>
                      <a:pPr algn="r">
                        <a:lnSpc>
                          <a:spcPct val="120000"/>
                        </a:lnSpc>
                        <a:spcAft>
                          <a:spcPts val="0"/>
                        </a:spcAft>
                      </a:pPr>
                      <a:r>
                        <a:rPr lang="en-US" sz="2000" dirty="0">
                          <a:effectLst/>
                          <a:sym typeface="Wingdings"/>
                        </a:rPr>
                        <a:t></a:t>
                      </a:r>
                      <a:endParaRPr lang="en-GB" sz="2000" dirty="0">
                        <a:effectLst/>
                        <a:latin typeface="Times New Roman"/>
                        <a:ea typeface="Times New Roman"/>
                      </a:endParaRPr>
                    </a:p>
                  </a:txBody>
                  <a:tcPr marL="68580" marR="68580" marT="0" marB="0"/>
                </a:tc>
              </a:tr>
              <a:tr h="387735">
                <a:tc>
                  <a:txBody>
                    <a:bodyPr/>
                    <a:lstStyle/>
                    <a:p>
                      <a:pPr algn="r">
                        <a:lnSpc>
                          <a:spcPct val="120000"/>
                        </a:lnSpc>
                        <a:spcAft>
                          <a:spcPts val="0"/>
                        </a:spcAft>
                      </a:pPr>
                      <a:r>
                        <a:rPr lang="en-US" sz="2000" b="1" dirty="0">
                          <a:effectLst/>
                        </a:rPr>
                        <a:t> </a:t>
                      </a:r>
                      <a:endParaRPr lang="en-GB" sz="2000" b="1" dirty="0">
                        <a:effectLst/>
                        <a:latin typeface="Times New Roman"/>
                        <a:ea typeface="Times New Roman"/>
                      </a:endParaRPr>
                    </a:p>
                  </a:txBody>
                  <a:tcPr marL="68580" marR="68580" marT="0" marB="0"/>
                </a:tc>
                <a:tc>
                  <a:txBody>
                    <a:bodyPr/>
                    <a:lstStyle/>
                    <a:p>
                      <a:pPr algn="r">
                        <a:lnSpc>
                          <a:spcPct val="120000"/>
                        </a:lnSpc>
                        <a:spcAft>
                          <a:spcPts val="0"/>
                        </a:spcAft>
                      </a:pPr>
                      <a:r>
                        <a:rPr lang="en-US" sz="2000" dirty="0">
                          <a:effectLst/>
                        </a:rPr>
                        <a:t> </a:t>
                      </a:r>
                      <a:endParaRPr lang="en-GB" sz="2000" dirty="0">
                        <a:effectLst/>
                        <a:latin typeface="Times New Roman"/>
                        <a:ea typeface="Times New Roman"/>
                      </a:endParaRPr>
                    </a:p>
                  </a:txBody>
                  <a:tcPr marL="68580" marR="68580" marT="0" marB="0"/>
                </a:tc>
                <a:tc>
                  <a:txBody>
                    <a:bodyPr/>
                    <a:lstStyle/>
                    <a:p>
                      <a:pPr algn="r">
                        <a:lnSpc>
                          <a:spcPct val="120000"/>
                        </a:lnSpc>
                        <a:spcAft>
                          <a:spcPts val="0"/>
                        </a:spcAft>
                      </a:pPr>
                      <a:r>
                        <a:rPr lang="en-US" sz="2000" dirty="0">
                          <a:effectLst/>
                        </a:rPr>
                        <a:t> </a:t>
                      </a:r>
                      <a:endParaRPr lang="en-GB" sz="2000" dirty="0">
                        <a:effectLst/>
                        <a:latin typeface="Times New Roman"/>
                        <a:ea typeface="Times New Roman"/>
                      </a:endParaRPr>
                    </a:p>
                  </a:txBody>
                  <a:tcPr marL="68580" marR="68580" marT="0" marB="0"/>
                </a:tc>
              </a:tr>
              <a:tr h="387735">
                <a:tc>
                  <a:txBody>
                    <a:bodyPr/>
                    <a:lstStyle/>
                    <a:p>
                      <a:pPr algn="r">
                        <a:lnSpc>
                          <a:spcPct val="120000"/>
                        </a:lnSpc>
                        <a:spcAft>
                          <a:spcPts val="0"/>
                        </a:spcAft>
                      </a:pPr>
                      <a:r>
                        <a:rPr lang="en-US" sz="2000" b="1" dirty="0" err="1">
                          <a:effectLst/>
                        </a:rPr>
                        <a:t>helpfrom_children</a:t>
                      </a:r>
                      <a:endParaRPr lang="en-GB" sz="2000" b="1" dirty="0">
                        <a:effectLst/>
                        <a:latin typeface="Times New Roman"/>
                        <a:ea typeface="Times New Roman"/>
                      </a:endParaRPr>
                    </a:p>
                  </a:txBody>
                  <a:tcPr marL="68580" marR="68580" marT="0" marB="0"/>
                </a:tc>
                <a:tc>
                  <a:txBody>
                    <a:bodyPr/>
                    <a:lstStyle/>
                    <a:p>
                      <a:pPr algn="r">
                        <a:lnSpc>
                          <a:spcPct val="120000"/>
                        </a:lnSpc>
                        <a:spcAft>
                          <a:spcPts val="0"/>
                        </a:spcAft>
                      </a:pPr>
                      <a:r>
                        <a:rPr lang="en-US" sz="2000" dirty="0">
                          <a:effectLst/>
                          <a:sym typeface="Wingdings"/>
                        </a:rPr>
                        <a:t></a:t>
                      </a:r>
                      <a:endParaRPr lang="en-GB" sz="2000" dirty="0">
                        <a:effectLst/>
                        <a:latin typeface="Times New Roman"/>
                        <a:ea typeface="Times New Roman"/>
                      </a:endParaRPr>
                    </a:p>
                  </a:txBody>
                  <a:tcPr marL="68580" marR="68580" marT="0" marB="0"/>
                </a:tc>
                <a:tc>
                  <a:txBody>
                    <a:bodyPr/>
                    <a:lstStyle/>
                    <a:p>
                      <a:pPr algn="r">
                        <a:lnSpc>
                          <a:spcPct val="120000"/>
                        </a:lnSpc>
                        <a:spcAft>
                          <a:spcPts val="0"/>
                        </a:spcAft>
                      </a:pPr>
                      <a:r>
                        <a:rPr lang="en-US" sz="2000" dirty="0">
                          <a:effectLst/>
                          <a:sym typeface="Wingdings"/>
                        </a:rPr>
                        <a:t></a:t>
                      </a:r>
                      <a:endParaRPr lang="en-GB" sz="2000" dirty="0">
                        <a:effectLst/>
                        <a:latin typeface="Times New Roman"/>
                        <a:ea typeface="Times New Roman"/>
                      </a:endParaRPr>
                    </a:p>
                  </a:txBody>
                  <a:tcPr marL="68580" marR="68580" marT="0" marB="0"/>
                </a:tc>
              </a:tr>
              <a:tr h="387735">
                <a:tc>
                  <a:txBody>
                    <a:bodyPr/>
                    <a:lstStyle/>
                    <a:p>
                      <a:pPr algn="r">
                        <a:lnSpc>
                          <a:spcPct val="120000"/>
                        </a:lnSpc>
                        <a:spcAft>
                          <a:spcPts val="0"/>
                        </a:spcAft>
                      </a:pPr>
                      <a:r>
                        <a:rPr lang="en-US" sz="2000" b="1" dirty="0">
                          <a:effectLst/>
                        </a:rPr>
                        <a:t> </a:t>
                      </a:r>
                      <a:endParaRPr lang="en-GB" sz="2000" b="1" dirty="0">
                        <a:effectLst/>
                        <a:latin typeface="Times New Roman"/>
                        <a:ea typeface="Times New Roman"/>
                      </a:endParaRPr>
                    </a:p>
                  </a:txBody>
                  <a:tcPr marL="68580" marR="68580" marT="0" marB="0"/>
                </a:tc>
                <a:tc>
                  <a:txBody>
                    <a:bodyPr/>
                    <a:lstStyle/>
                    <a:p>
                      <a:pPr algn="r">
                        <a:lnSpc>
                          <a:spcPct val="120000"/>
                        </a:lnSpc>
                        <a:spcAft>
                          <a:spcPts val="0"/>
                        </a:spcAft>
                      </a:pPr>
                      <a:r>
                        <a:rPr lang="en-US" sz="2000">
                          <a:effectLst/>
                        </a:rPr>
                        <a:t> </a:t>
                      </a:r>
                      <a:endParaRPr lang="en-GB" sz="2000">
                        <a:effectLst/>
                        <a:latin typeface="Times New Roman"/>
                        <a:ea typeface="Times New Roman"/>
                      </a:endParaRPr>
                    </a:p>
                  </a:txBody>
                  <a:tcPr marL="68580" marR="68580" marT="0" marB="0"/>
                </a:tc>
                <a:tc>
                  <a:txBody>
                    <a:bodyPr/>
                    <a:lstStyle/>
                    <a:p>
                      <a:pPr algn="r">
                        <a:lnSpc>
                          <a:spcPct val="120000"/>
                        </a:lnSpc>
                        <a:spcAft>
                          <a:spcPts val="0"/>
                        </a:spcAft>
                      </a:pPr>
                      <a:r>
                        <a:rPr lang="en-US" sz="2000" dirty="0">
                          <a:effectLst/>
                        </a:rPr>
                        <a:t> </a:t>
                      </a:r>
                      <a:endParaRPr lang="en-GB" sz="2000" dirty="0">
                        <a:effectLst/>
                        <a:latin typeface="Times New Roman"/>
                        <a:ea typeface="Times New Roman"/>
                      </a:endParaRPr>
                    </a:p>
                  </a:txBody>
                  <a:tcPr marL="68580" marR="68580" marT="0" marB="0"/>
                </a:tc>
              </a:tr>
              <a:tr h="387735">
                <a:tc>
                  <a:txBody>
                    <a:bodyPr/>
                    <a:lstStyle/>
                    <a:p>
                      <a:pPr algn="r">
                        <a:lnSpc>
                          <a:spcPct val="120000"/>
                        </a:lnSpc>
                        <a:spcAft>
                          <a:spcPts val="0"/>
                        </a:spcAft>
                      </a:pPr>
                      <a:r>
                        <a:rPr lang="en-US" sz="2000" b="1" dirty="0">
                          <a:effectLst/>
                        </a:rPr>
                        <a:t>female</a:t>
                      </a:r>
                      <a:endParaRPr lang="en-GB" sz="2000" b="1" dirty="0">
                        <a:effectLst/>
                        <a:latin typeface="Times New Roman"/>
                        <a:ea typeface="Times New Roman"/>
                      </a:endParaRPr>
                    </a:p>
                  </a:txBody>
                  <a:tcPr marL="68580" marR="68580" marT="0" marB="0"/>
                </a:tc>
                <a:tc>
                  <a:txBody>
                    <a:bodyPr/>
                    <a:lstStyle/>
                    <a:p>
                      <a:pPr algn="r">
                        <a:lnSpc>
                          <a:spcPct val="120000"/>
                        </a:lnSpc>
                        <a:spcAft>
                          <a:spcPts val="0"/>
                        </a:spcAft>
                      </a:pPr>
                      <a:r>
                        <a:rPr lang="en-US" sz="2400" dirty="0">
                          <a:effectLst/>
                        </a:rPr>
                        <a:t>0.0497</a:t>
                      </a:r>
                      <a:endParaRPr lang="en-GB" sz="2400" dirty="0">
                        <a:effectLst/>
                        <a:latin typeface="Times New Roman"/>
                        <a:ea typeface="Times New Roman"/>
                      </a:endParaRPr>
                    </a:p>
                  </a:txBody>
                  <a:tcPr marL="68580" marR="68580" marT="0" marB="0"/>
                </a:tc>
                <a:tc>
                  <a:txBody>
                    <a:bodyPr/>
                    <a:lstStyle/>
                    <a:p>
                      <a:pPr algn="r">
                        <a:lnSpc>
                          <a:spcPct val="120000"/>
                        </a:lnSpc>
                        <a:spcAft>
                          <a:spcPts val="0"/>
                        </a:spcAft>
                      </a:pPr>
                      <a:r>
                        <a:rPr lang="en-US" sz="2400" dirty="0">
                          <a:effectLst/>
                        </a:rPr>
                        <a:t>0.0537</a:t>
                      </a:r>
                      <a:endParaRPr lang="en-GB" sz="2400" dirty="0">
                        <a:effectLst/>
                        <a:latin typeface="Times New Roman"/>
                        <a:ea typeface="Times New Roman"/>
                      </a:endParaRPr>
                    </a:p>
                  </a:txBody>
                  <a:tcPr marL="68580" marR="68580" marT="0" marB="0"/>
                </a:tc>
              </a:tr>
              <a:tr h="387735">
                <a:tc>
                  <a:txBody>
                    <a:bodyPr/>
                    <a:lstStyle/>
                    <a:p>
                      <a:pPr algn="r">
                        <a:lnSpc>
                          <a:spcPct val="120000"/>
                        </a:lnSpc>
                        <a:spcAft>
                          <a:spcPts val="0"/>
                        </a:spcAft>
                      </a:pPr>
                      <a:r>
                        <a:rPr lang="en-US" sz="2000" b="1" dirty="0">
                          <a:effectLst/>
                        </a:rPr>
                        <a:t> </a:t>
                      </a:r>
                      <a:endParaRPr lang="en-GB" sz="2000" b="1" dirty="0">
                        <a:effectLst/>
                        <a:latin typeface="Times New Roman"/>
                        <a:ea typeface="Times New Roman"/>
                      </a:endParaRPr>
                    </a:p>
                  </a:txBody>
                  <a:tcPr marL="68580" marR="68580" marT="0" marB="0"/>
                </a:tc>
                <a:tc>
                  <a:txBody>
                    <a:bodyPr/>
                    <a:lstStyle/>
                    <a:p>
                      <a:pPr algn="r">
                        <a:lnSpc>
                          <a:spcPct val="120000"/>
                        </a:lnSpc>
                        <a:spcAft>
                          <a:spcPts val="0"/>
                        </a:spcAft>
                      </a:pPr>
                      <a:r>
                        <a:rPr lang="en-US" sz="2000">
                          <a:effectLst/>
                        </a:rPr>
                        <a:t>(0.00760)***</a:t>
                      </a:r>
                      <a:endParaRPr lang="en-GB" sz="2000">
                        <a:effectLst/>
                        <a:latin typeface="Times New Roman"/>
                        <a:ea typeface="Times New Roman"/>
                      </a:endParaRPr>
                    </a:p>
                  </a:txBody>
                  <a:tcPr marL="68580" marR="68580" marT="0" marB="0"/>
                </a:tc>
                <a:tc>
                  <a:txBody>
                    <a:bodyPr/>
                    <a:lstStyle/>
                    <a:p>
                      <a:pPr algn="r">
                        <a:lnSpc>
                          <a:spcPct val="120000"/>
                        </a:lnSpc>
                        <a:spcAft>
                          <a:spcPts val="0"/>
                        </a:spcAft>
                      </a:pPr>
                      <a:r>
                        <a:rPr lang="en-US" sz="2000" dirty="0">
                          <a:effectLst/>
                        </a:rPr>
                        <a:t>(0.00862)***</a:t>
                      </a:r>
                      <a:endParaRPr lang="en-GB" sz="2000" dirty="0">
                        <a:effectLst/>
                        <a:latin typeface="Times New Roman"/>
                        <a:ea typeface="Times New Roman"/>
                      </a:endParaRPr>
                    </a:p>
                  </a:txBody>
                  <a:tcPr marL="68580" marR="68580" marT="0" marB="0"/>
                </a:tc>
              </a:tr>
              <a:tr h="387735">
                <a:tc>
                  <a:txBody>
                    <a:bodyPr/>
                    <a:lstStyle/>
                    <a:p>
                      <a:pPr algn="r">
                        <a:lnSpc>
                          <a:spcPct val="120000"/>
                        </a:lnSpc>
                        <a:spcAft>
                          <a:spcPts val="0"/>
                        </a:spcAft>
                      </a:pPr>
                      <a:endParaRPr lang="en-GB" sz="2000" b="1" dirty="0">
                        <a:effectLst/>
                        <a:latin typeface="Times New Roman"/>
                        <a:ea typeface="Times New Roman"/>
                      </a:endParaRPr>
                    </a:p>
                  </a:txBody>
                  <a:tcPr marL="68580" marR="68580" marT="0" marB="0"/>
                </a:tc>
                <a:tc>
                  <a:txBody>
                    <a:bodyPr/>
                    <a:lstStyle/>
                    <a:p>
                      <a:pPr algn="r">
                        <a:lnSpc>
                          <a:spcPct val="120000"/>
                        </a:lnSpc>
                        <a:spcAft>
                          <a:spcPts val="0"/>
                        </a:spcAft>
                      </a:pPr>
                      <a:endParaRPr lang="en-GB" sz="2000">
                        <a:effectLst/>
                        <a:latin typeface="Times New Roman"/>
                        <a:ea typeface="Times New Roman"/>
                      </a:endParaRPr>
                    </a:p>
                  </a:txBody>
                  <a:tcPr marL="68580" marR="68580" marT="0" marB="0"/>
                </a:tc>
                <a:tc>
                  <a:txBody>
                    <a:bodyPr/>
                    <a:lstStyle/>
                    <a:p>
                      <a:pPr algn="r">
                        <a:lnSpc>
                          <a:spcPct val="120000"/>
                        </a:lnSpc>
                        <a:spcAft>
                          <a:spcPts val="0"/>
                        </a:spcAft>
                      </a:pPr>
                      <a:endParaRPr lang="en-GB" sz="2000" dirty="0">
                        <a:effectLst/>
                        <a:latin typeface="Times New Roman"/>
                        <a:ea typeface="Times New Roman"/>
                      </a:endParaRPr>
                    </a:p>
                  </a:txBody>
                  <a:tcPr marL="68580" marR="68580" marT="0" marB="0"/>
                </a:tc>
              </a:tr>
              <a:tr h="387735">
                <a:tc>
                  <a:txBody>
                    <a:bodyPr/>
                    <a:lstStyle/>
                    <a:p>
                      <a:pPr algn="r">
                        <a:lnSpc>
                          <a:spcPct val="120000"/>
                        </a:lnSpc>
                        <a:spcAft>
                          <a:spcPts val="0"/>
                        </a:spcAft>
                      </a:pPr>
                      <a:r>
                        <a:rPr lang="en-GB" sz="2000" b="1" dirty="0" smtClean="0">
                          <a:effectLst/>
                          <a:latin typeface="+mn-lt"/>
                          <a:ea typeface="Times New Roman"/>
                        </a:rPr>
                        <a:t>N</a:t>
                      </a:r>
                      <a:endParaRPr lang="en-GB" sz="2000" b="1" dirty="0">
                        <a:effectLst/>
                        <a:latin typeface="+mn-lt"/>
                        <a:ea typeface="Times New Roman"/>
                      </a:endParaRPr>
                    </a:p>
                  </a:txBody>
                  <a:tcPr marL="68580" marR="68580" marT="0" marB="0"/>
                </a:tc>
                <a:tc>
                  <a:txBody>
                    <a:bodyPr/>
                    <a:lstStyle/>
                    <a:p>
                      <a:pPr algn="r">
                        <a:lnSpc>
                          <a:spcPct val="120000"/>
                        </a:lnSpc>
                        <a:spcAft>
                          <a:spcPts val="0"/>
                        </a:spcAft>
                      </a:pPr>
                      <a:r>
                        <a:rPr lang="en-GB" sz="1800" dirty="0" smtClean="0">
                          <a:effectLst/>
                          <a:latin typeface="+mn-lt"/>
                          <a:ea typeface="Times New Roman"/>
                        </a:rPr>
                        <a:t>8,535</a:t>
                      </a:r>
                      <a:endParaRPr lang="en-GB" sz="1800" dirty="0">
                        <a:effectLst/>
                        <a:latin typeface="+mn-lt"/>
                        <a:ea typeface="Times New Roman"/>
                      </a:endParaRPr>
                    </a:p>
                  </a:txBody>
                  <a:tcPr marL="68580" marR="68580" marT="0" marB="0"/>
                </a:tc>
                <a:tc>
                  <a:txBody>
                    <a:bodyPr/>
                    <a:lstStyle/>
                    <a:p>
                      <a:pPr algn="r">
                        <a:lnSpc>
                          <a:spcPct val="120000"/>
                        </a:lnSpc>
                        <a:spcAft>
                          <a:spcPts val="0"/>
                        </a:spcAft>
                      </a:pPr>
                      <a:r>
                        <a:rPr lang="en-GB" sz="1800" dirty="0" smtClean="0">
                          <a:effectLst/>
                          <a:latin typeface="+mn-lt"/>
                          <a:ea typeface="Times New Roman"/>
                        </a:rPr>
                        <a:t>8,184</a:t>
                      </a:r>
                      <a:endParaRPr lang="en-GB" sz="1800" dirty="0">
                        <a:effectLst/>
                        <a:latin typeface="+mn-lt"/>
                        <a:ea typeface="Times New Roman"/>
                      </a:endParaRPr>
                    </a:p>
                  </a:txBody>
                  <a:tcPr marL="68580" marR="68580" marT="0" marB="0"/>
                </a:tc>
              </a:tr>
            </a:tbl>
          </a:graphicData>
        </a:graphic>
      </p:graphicFrame>
      <p:sp>
        <p:nvSpPr>
          <p:cNvPr id="4" name="TextBox 3"/>
          <p:cNvSpPr txBox="1"/>
          <p:nvPr/>
        </p:nvSpPr>
        <p:spPr>
          <a:xfrm>
            <a:off x="7020272" y="1484784"/>
            <a:ext cx="1944216" cy="4524315"/>
          </a:xfrm>
          <a:prstGeom prst="rect">
            <a:avLst/>
          </a:prstGeom>
          <a:noFill/>
        </p:spPr>
        <p:txBody>
          <a:bodyPr wrap="square" rtlCol="0">
            <a:spAutoFit/>
          </a:bodyPr>
          <a:lstStyle/>
          <a:p>
            <a:r>
              <a:rPr lang="en-GB" sz="2400" b="1" dirty="0" smtClean="0">
                <a:solidFill>
                  <a:schemeClr val="bg2"/>
                </a:solidFill>
              </a:rPr>
              <a:t>Other variables:</a:t>
            </a:r>
          </a:p>
          <a:p>
            <a:endParaRPr lang="en-GB" sz="2400" dirty="0" smtClean="0">
              <a:solidFill>
                <a:schemeClr val="bg2"/>
              </a:solidFill>
            </a:endParaRPr>
          </a:p>
          <a:p>
            <a:r>
              <a:rPr lang="en-GB" sz="2400" dirty="0">
                <a:solidFill>
                  <a:schemeClr val="bg2"/>
                </a:solidFill>
              </a:rPr>
              <a:t>a</a:t>
            </a:r>
            <a:r>
              <a:rPr lang="en-GB" sz="2400" dirty="0" smtClean="0">
                <a:solidFill>
                  <a:schemeClr val="bg2"/>
                </a:solidFill>
              </a:rPr>
              <a:t>ge, age</a:t>
            </a:r>
            <a:r>
              <a:rPr lang="en-GB" sz="2400" baseline="30000" dirty="0" smtClean="0">
                <a:solidFill>
                  <a:schemeClr val="bg2"/>
                </a:solidFill>
              </a:rPr>
              <a:t>2</a:t>
            </a:r>
            <a:r>
              <a:rPr lang="en-GB" sz="2400" dirty="0" smtClean="0">
                <a:solidFill>
                  <a:schemeClr val="bg2"/>
                </a:solidFill>
              </a:rPr>
              <a:t>, marital status,  subjective health (2001), Occupation (1990s),</a:t>
            </a:r>
          </a:p>
          <a:p>
            <a:r>
              <a:rPr lang="en-GB" sz="2400" i="1" dirty="0" smtClean="0">
                <a:solidFill>
                  <a:schemeClr val="bg2"/>
                </a:solidFill>
              </a:rPr>
              <a:t>Volunteering (1990s)</a:t>
            </a:r>
            <a:endParaRPr lang="en-GB" sz="2400" i="1" dirty="0">
              <a:solidFill>
                <a:schemeClr val="bg2"/>
              </a:solidFill>
            </a:endParaRPr>
          </a:p>
        </p:txBody>
      </p:sp>
    </p:spTree>
    <p:extLst>
      <p:ext uri="{BB962C8B-B14F-4D97-AF65-F5344CB8AC3E}">
        <p14:creationId xmlns:p14="http://schemas.microsoft.com/office/powerpoint/2010/main" val="2736830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Help from children Equations</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735782758"/>
              </p:ext>
            </p:extLst>
          </p:nvPr>
        </p:nvGraphicFramePr>
        <p:xfrm>
          <a:off x="179512" y="1275868"/>
          <a:ext cx="6552729" cy="5249476"/>
        </p:xfrm>
        <a:graphic>
          <a:graphicData uri="http://schemas.openxmlformats.org/drawingml/2006/table">
            <a:tbl>
              <a:tblPr>
                <a:tableStyleId>{5C22544A-7EE6-4342-B048-85BDC9FD1C3A}</a:tableStyleId>
              </a:tblPr>
              <a:tblGrid>
                <a:gridCol w="2232248"/>
                <a:gridCol w="2304256"/>
                <a:gridCol w="2016225"/>
              </a:tblGrid>
              <a:tr h="393274">
                <a:tc>
                  <a:txBody>
                    <a:bodyPr/>
                    <a:lstStyle/>
                    <a:p>
                      <a:pPr algn="r">
                        <a:lnSpc>
                          <a:spcPct val="120000"/>
                        </a:lnSpc>
                        <a:spcAft>
                          <a:spcPts val="0"/>
                        </a:spcAft>
                      </a:pPr>
                      <a:r>
                        <a:rPr lang="en-US" sz="2000" dirty="0">
                          <a:effectLst/>
                        </a:rPr>
                        <a:t> </a:t>
                      </a:r>
                      <a:endParaRPr lang="en-GB" sz="2000" dirty="0">
                        <a:effectLst/>
                        <a:latin typeface="Times New Roman"/>
                        <a:ea typeface="Times New Roman"/>
                      </a:endParaRPr>
                    </a:p>
                  </a:txBody>
                  <a:tcPr marL="68580" marR="68580" marT="0" marB="0"/>
                </a:tc>
                <a:tc>
                  <a:txBody>
                    <a:bodyPr/>
                    <a:lstStyle/>
                    <a:p>
                      <a:pPr algn="r">
                        <a:lnSpc>
                          <a:spcPct val="120000"/>
                        </a:lnSpc>
                        <a:spcAft>
                          <a:spcPts val="0"/>
                        </a:spcAft>
                      </a:pPr>
                      <a:r>
                        <a:rPr lang="en-US" sz="2000" b="1" dirty="0">
                          <a:effectLst/>
                        </a:rPr>
                        <a:t>Children: OLS</a:t>
                      </a:r>
                      <a:endParaRPr lang="en-GB" sz="2000" b="1" dirty="0">
                        <a:effectLst/>
                        <a:latin typeface="Times New Roman"/>
                        <a:ea typeface="Times New Roman"/>
                      </a:endParaRPr>
                    </a:p>
                  </a:txBody>
                  <a:tcPr marL="68580" marR="68580" marT="0" marB="0"/>
                </a:tc>
                <a:tc>
                  <a:txBody>
                    <a:bodyPr/>
                    <a:lstStyle/>
                    <a:p>
                      <a:pPr algn="r">
                        <a:lnSpc>
                          <a:spcPct val="120000"/>
                        </a:lnSpc>
                        <a:spcAft>
                          <a:spcPts val="0"/>
                        </a:spcAft>
                      </a:pPr>
                      <a:r>
                        <a:rPr lang="en-US" sz="2000" b="1" dirty="0">
                          <a:effectLst/>
                        </a:rPr>
                        <a:t>Children: 3SLS</a:t>
                      </a:r>
                      <a:endParaRPr lang="en-GB" sz="2000" b="1" dirty="0">
                        <a:effectLst/>
                        <a:latin typeface="Times New Roman"/>
                        <a:ea typeface="Times New Roman"/>
                      </a:endParaRPr>
                    </a:p>
                  </a:txBody>
                  <a:tcPr marL="68580" marR="68580" marT="0" marB="0"/>
                </a:tc>
              </a:tr>
              <a:tr h="393274">
                <a:tc>
                  <a:txBody>
                    <a:bodyPr/>
                    <a:lstStyle/>
                    <a:p>
                      <a:pPr algn="r">
                        <a:lnSpc>
                          <a:spcPct val="120000"/>
                        </a:lnSpc>
                        <a:spcAft>
                          <a:spcPts val="0"/>
                        </a:spcAft>
                      </a:pPr>
                      <a:r>
                        <a:rPr lang="en-US" sz="2000" b="1" dirty="0">
                          <a:effectLst/>
                        </a:rPr>
                        <a:t>caree</a:t>
                      </a:r>
                      <a:endParaRPr lang="en-GB" sz="2000" b="1" dirty="0">
                        <a:effectLst/>
                        <a:latin typeface="Times New Roman"/>
                        <a:ea typeface="Times New Roman"/>
                      </a:endParaRPr>
                    </a:p>
                  </a:txBody>
                  <a:tcPr marL="68580" marR="68580" marT="0" marB="0"/>
                </a:tc>
                <a:tc>
                  <a:txBody>
                    <a:bodyPr/>
                    <a:lstStyle/>
                    <a:p>
                      <a:pPr algn="r">
                        <a:lnSpc>
                          <a:spcPct val="120000"/>
                        </a:lnSpc>
                        <a:spcAft>
                          <a:spcPts val="0"/>
                        </a:spcAft>
                      </a:pPr>
                      <a:r>
                        <a:rPr lang="en-US" sz="2400" dirty="0">
                          <a:effectLst/>
                        </a:rPr>
                        <a:t>0.0294</a:t>
                      </a:r>
                      <a:endParaRPr lang="en-GB" sz="2400" dirty="0">
                        <a:effectLst/>
                        <a:latin typeface="Times New Roman"/>
                        <a:ea typeface="Times New Roman"/>
                      </a:endParaRPr>
                    </a:p>
                  </a:txBody>
                  <a:tcPr marL="68580" marR="68580" marT="0" marB="0"/>
                </a:tc>
                <a:tc>
                  <a:txBody>
                    <a:bodyPr/>
                    <a:lstStyle/>
                    <a:p>
                      <a:pPr algn="r">
                        <a:lnSpc>
                          <a:spcPct val="120000"/>
                        </a:lnSpc>
                        <a:spcAft>
                          <a:spcPts val="0"/>
                        </a:spcAft>
                      </a:pPr>
                      <a:r>
                        <a:rPr lang="en-US" sz="2400" dirty="0">
                          <a:effectLst/>
                        </a:rPr>
                        <a:t>0.159</a:t>
                      </a:r>
                      <a:endParaRPr lang="en-GB" sz="2400" dirty="0">
                        <a:effectLst/>
                        <a:latin typeface="Times New Roman"/>
                        <a:ea typeface="Times New Roman"/>
                      </a:endParaRPr>
                    </a:p>
                  </a:txBody>
                  <a:tcPr marL="68580" marR="68580" marT="0" marB="0"/>
                </a:tc>
              </a:tr>
              <a:tr h="393274">
                <a:tc>
                  <a:txBody>
                    <a:bodyPr/>
                    <a:lstStyle/>
                    <a:p>
                      <a:pPr algn="r">
                        <a:lnSpc>
                          <a:spcPct val="120000"/>
                        </a:lnSpc>
                        <a:spcAft>
                          <a:spcPts val="0"/>
                        </a:spcAft>
                      </a:pPr>
                      <a:r>
                        <a:rPr lang="en-US" sz="2000" b="1" dirty="0">
                          <a:effectLst/>
                        </a:rPr>
                        <a:t> </a:t>
                      </a:r>
                      <a:endParaRPr lang="en-GB" sz="2000" b="1" dirty="0">
                        <a:effectLst/>
                        <a:latin typeface="Times New Roman"/>
                        <a:ea typeface="Times New Roman"/>
                      </a:endParaRPr>
                    </a:p>
                  </a:txBody>
                  <a:tcPr marL="68580" marR="68580" marT="0" marB="0"/>
                </a:tc>
                <a:tc>
                  <a:txBody>
                    <a:bodyPr/>
                    <a:lstStyle/>
                    <a:p>
                      <a:pPr algn="r">
                        <a:lnSpc>
                          <a:spcPct val="120000"/>
                        </a:lnSpc>
                        <a:spcAft>
                          <a:spcPts val="0"/>
                        </a:spcAft>
                      </a:pPr>
                      <a:r>
                        <a:rPr lang="en-US" sz="2000">
                          <a:effectLst/>
                        </a:rPr>
                        <a:t>(0.0215)</a:t>
                      </a:r>
                      <a:endParaRPr lang="en-GB" sz="2000">
                        <a:effectLst/>
                        <a:latin typeface="Times New Roman"/>
                        <a:ea typeface="Times New Roman"/>
                      </a:endParaRPr>
                    </a:p>
                  </a:txBody>
                  <a:tcPr marL="68580" marR="68580" marT="0" marB="0"/>
                </a:tc>
                <a:tc>
                  <a:txBody>
                    <a:bodyPr/>
                    <a:lstStyle/>
                    <a:p>
                      <a:pPr algn="r">
                        <a:lnSpc>
                          <a:spcPct val="120000"/>
                        </a:lnSpc>
                        <a:spcAft>
                          <a:spcPts val="0"/>
                        </a:spcAft>
                      </a:pPr>
                      <a:r>
                        <a:rPr lang="en-US" sz="2000">
                          <a:effectLst/>
                        </a:rPr>
                        <a:t>(0.0928)*</a:t>
                      </a:r>
                      <a:endParaRPr lang="en-GB" sz="2000">
                        <a:effectLst/>
                        <a:latin typeface="Times New Roman"/>
                        <a:ea typeface="Times New Roman"/>
                      </a:endParaRPr>
                    </a:p>
                  </a:txBody>
                  <a:tcPr marL="68580" marR="68580" marT="0" marB="0"/>
                </a:tc>
              </a:tr>
              <a:tr h="393274">
                <a:tc>
                  <a:txBody>
                    <a:bodyPr/>
                    <a:lstStyle/>
                    <a:p>
                      <a:pPr algn="r">
                        <a:lnSpc>
                          <a:spcPct val="120000"/>
                        </a:lnSpc>
                        <a:spcAft>
                          <a:spcPts val="0"/>
                        </a:spcAft>
                      </a:pPr>
                      <a:r>
                        <a:rPr lang="en-US" sz="2000" b="1" dirty="0">
                          <a:effectLst/>
                        </a:rPr>
                        <a:t> </a:t>
                      </a:r>
                      <a:endParaRPr lang="en-GB" sz="2000" b="1" dirty="0">
                        <a:effectLst/>
                        <a:latin typeface="Times New Roman"/>
                        <a:ea typeface="Times New Roman"/>
                      </a:endParaRPr>
                    </a:p>
                  </a:txBody>
                  <a:tcPr marL="68580" marR="68580" marT="0" marB="0"/>
                </a:tc>
                <a:tc>
                  <a:txBody>
                    <a:bodyPr/>
                    <a:lstStyle/>
                    <a:p>
                      <a:pPr algn="r">
                        <a:lnSpc>
                          <a:spcPct val="120000"/>
                        </a:lnSpc>
                        <a:spcAft>
                          <a:spcPts val="0"/>
                        </a:spcAft>
                      </a:pPr>
                      <a:r>
                        <a:rPr lang="en-US" sz="2000">
                          <a:effectLst/>
                        </a:rPr>
                        <a:t> </a:t>
                      </a:r>
                      <a:endParaRPr lang="en-GB" sz="2000">
                        <a:effectLst/>
                        <a:latin typeface="Times New Roman"/>
                        <a:ea typeface="Times New Roman"/>
                      </a:endParaRPr>
                    </a:p>
                  </a:txBody>
                  <a:tcPr marL="68580" marR="68580" marT="0" marB="0"/>
                </a:tc>
                <a:tc>
                  <a:txBody>
                    <a:bodyPr/>
                    <a:lstStyle/>
                    <a:p>
                      <a:pPr algn="r">
                        <a:lnSpc>
                          <a:spcPct val="120000"/>
                        </a:lnSpc>
                        <a:spcAft>
                          <a:spcPts val="0"/>
                        </a:spcAft>
                      </a:pPr>
                      <a:r>
                        <a:rPr lang="en-US" sz="2000">
                          <a:effectLst/>
                        </a:rPr>
                        <a:t> </a:t>
                      </a:r>
                      <a:endParaRPr lang="en-GB" sz="2000">
                        <a:effectLst/>
                        <a:latin typeface="Times New Roman"/>
                        <a:ea typeface="Times New Roman"/>
                      </a:endParaRPr>
                    </a:p>
                  </a:txBody>
                  <a:tcPr marL="68580" marR="68580" marT="0" marB="0"/>
                </a:tc>
              </a:tr>
              <a:tr h="393274">
                <a:tc>
                  <a:txBody>
                    <a:bodyPr/>
                    <a:lstStyle/>
                    <a:p>
                      <a:pPr algn="r">
                        <a:lnSpc>
                          <a:spcPct val="120000"/>
                        </a:lnSpc>
                        <a:spcAft>
                          <a:spcPts val="0"/>
                        </a:spcAft>
                      </a:pPr>
                      <a:r>
                        <a:rPr lang="en-US" sz="2000" b="1" dirty="0" err="1">
                          <a:effectLst/>
                        </a:rPr>
                        <a:t>carer</a:t>
                      </a:r>
                      <a:endParaRPr lang="en-GB" sz="2000" b="1" dirty="0">
                        <a:effectLst/>
                        <a:latin typeface="Times New Roman"/>
                        <a:ea typeface="Times New Roman"/>
                      </a:endParaRPr>
                    </a:p>
                  </a:txBody>
                  <a:tcPr marL="68580" marR="68580" marT="0" marB="0"/>
                </a:tc>
                <a:tc>
                  <a:txBody>
                    <a:bodyPr/>
                    <a:lstStyle/>
                    <a:p>
                      <a:pPr algn="r">
                        <a:lnSpc>
                          <a:spcPct val="120000"/>
                        </a:lnSpc>
                        <a:spcAft>
                          <a:spcPts val="0"/>
                        </a:spcAft>
                      </a:pPr>
                      <a:r>
                        <a:rPr lang="en-US" sz="2000" dirty="0">
                          <a:effectLst/>
                          <a:sym typeface="Wingdings"/>
                        </a:rPr>
                        <a:t></a:t>
                      </a:r>
                      <a:endParaRPr lang="en-GB" sz="2000" dirty="0">
                        <a:effectLst/>
                        <a:latin typeface="Times New Roman"/>
                        <a:ea typeface="Times New Roman"/>
                      </a:endParaRPr>
                    </a:p>
                  </a:txBody>
                  <a:tcPr marL="68580" marR="68580" marT="0" marB="0"/>
                </a:tc>
                <a:tc>
                  <a:txBody>
                    <a:bodyPr/>
                    <a:lstStyle/>
                    <a:p>
                      <a:pPr algn="r">
                        <a:lnSpc>
                          <a:spcPct val="120000"/>
                        </a:lnSpc>
                        <a:spcAft>
                          <a:spcPts val="0"/>
                        </a:spcAft>
                      </a:pPr>
                      <a:r>
                        <a:rPr lang="en-US" sz="2000">
                          <a:effectLst/>
                          <a:sym typeface="Wingdings"/>
                        </a:rPr>
                        <a:t></a:t>
                      </a:r>
                      <a:endParaRPr lang="en-GB" sz="2000">
                        <a:effectLst/>
                        <a:latin typeface="Times New Roman"/>
                        <a:ea typeface="Times New Roman"/>
                      </a:endParaRPr>
                    </a:p>
                  </a:txBody>
                  <a:tcPr marL="68580" marR="68580" marT="0" marB="0"/>
                </a:tc>
              </a:tr>
              <a:tr h="393274">
                <a:tc>
                  <a:txBody>
                    <a:bodyPr/>
                    <a:lstStyle/>
                    <a:p>
                      <a:pPr algn="r">
                        <a:lnSpc>
                          <a:spcPct val="120000"/>
                        </a:lnSpc>
                        <a:spcAft>
                          <a:spcPts val="0"/>
                        </a:spcAft>
                      </a:pPr>
                      <a:r>
                        <a:rPr lang="en-US" sz="2000" b="1" dirty="0">
                          <a:effectLst/>
                        </a:rPr>
                        <a:t> </a:t>
                      </a:r>
                      <a:endParaRPr lang="en-GB" sz="2000" b="1" dirty="0">
                        <a:effectLst/>
                        <a:latin typeface="Times New Roman"/>
                        <a:ea typeface="Times New Roman"/>
                      </a:endParaRPr>
                    </a:p>
                  </a:txBody>
                  <a:tcPr marL="68580" marR="68580" marT="0" marB="0"/>
                </a:tc>
                <a:tc>
                  <a:txBody>
                    <a:bodyPr/>
                    <a:lstStyle/>
                    <a:p>
                      <a:pPr algn="r">
                        <a:lnSpc>
                          <a:spcPct val="120000"/>
                        </a:lnSpc>
                        <a:spcAft>
                          <a:spcPts val="0"/>
                        </a:spcAft>
                      </a:pPr>
                      <a:r>
                        <a:rPr lang="en-US" sz="2000">
                          <a:effectLst/>
                        </a:rPr>
                        <a:t> </a:t>
                      </a:r>
                      <a:endParaRPr lang="en-GB" sz="2000">
                        <a:effectLst/>
                        <a:latin typeface="Times New Roman"/>
                        <a:ea typeface="Times New Roman"/>
                      </a:endParaRPr>
                    </a:p>
                  </a:txBody>
                  <a:tcPr marL="68580" marR="68580" marT="0" marB="0"/>
                </a:tc>
                <a:tc>
                  <a:txBody>
                    <a:bodyPr/>
                    <a:lstStyle/>
                    <a:p>
                      <a:pPr algn="r">
                        <a:lnSpc>
                          <a:spcPct val="120000"/>
                        </a:lnSpc>
                        <a:spcAft>
                          <a:spcPts val="0"/>
                        </a:spcAft>
                      </a:pPr>
                      <a:r>
                        <a:rPr lang="en-US" sz="2000">
                          <a:effectLst/>
                        </a:rPr>
                        <a:t> </a:t>
                      </a:r>
                      <a:endParaRPr lang="en-GB" sz="2000">
                        <a:effectLst/>
                        <a:latin typeface="Times New Roman"/>
                        <a:ea typeface="Times New Roman"/>
                      </a:endParaRPr>
                    </a:p>
                  </a:txBody>
                  <a:tcPr marL="68580" marR="68580" marT="0" marB="0"/>
                </a:tc>
              </a:tr>
              <a:tr h="393274">
                <a:tc>
                  <a:txBody>
                    <a:bodyPr/>
                    <a:lstStyle/>
                    <a:p>
                      <a:pPr algn="r">
                        <a:lnSpc>
                          <a:spcPct val="120000"/>
                        </a:lnSpc>
                        <a:spcAft>
                          <a:spcPts val="0"/>
                        </a:spcAft>
                      </a:pPr>
                      <a:r>
                        <a:rPr lang="en-US" sz="2000" b="1" dirty="0" err="1">
                          <a:effectLst/>
                        </a:rPr>
                        <a:t>formalcare</a:t>
                      </a:r>
                      <a:endParaRPr lang="en-GB" sz="2000" b="1" dirty="0">
                        <a:effectLst/>
                        <a:latin typeface="Times New Roman"/>
                        <a:ea typeface="Times New Roman"/>
                      </a:endParaRPr>
                    </a:p>
                  </a:txBody>
                  <a:tcPr marL="68580" marR="68580" marT="0" marB="0"/>
                </a:tc>
                <a:tc>
                  <a:txBody>
                    <a:bodyPr/>
                    <a:lstStyle/>
                    <a:p>
                      <a:pPr algn="r">
                        <a:lnSpc>
                          <a:spcPct val="120000"/>
                        </a:lnSpc>
                        <a:spcAft>
                          <a:spcPts val="0"/>
                        </a:spcAft>
                      </a:pPr>
                      <a:r>
                        <a:rPr lang="en-US" sz="2400" dirty="0">
                          <a:effectLst/>
                        </a:rPr>
                        <a:t>0.0452</a:t>
                      </a:r>
                      <a:endParaRPr lang="en-GB" sz="2400" dirty="0">
                        <a:effectLst/>
                        <a:latin typeface="Times New Roman"/>
                        <a:ea typeface="Times New Roman"/>
                      </a:endParaRPr>
                    </a:p>
                  </a:txBody>
                  <a:tcPr marL="68580" marR="68580" marT="0" marB="0"/>
                </a:tc>
                <a:tc>
                  <a:txBody>
                    <a:bodyPr/>
                    <a:lstStyle/>
                    <a:p>
                      <a:pPr algn="r">
                        <a:lnSpc>
                          <a:spcPct val="120000"/>
                        </a:lnSpc>
                        <a:spcAft>
                          <a:spcPts val="0"/>
                        </a:spcAft>
                      </a:pPr>
                      <a:r>
                        <a:rPr lang="en-US" sz="2400" dirty="0">
                          <a:effectLst/>
                        </a:rPr>
                        <a:t>0.423</a:t>
                      </a:r>
                      <a:endParaRPr lang="en-GB" sz="2400" dirty="0">
                        <a:effectLst/>
                        <a:latin typeface="Times New Roman"/>
                        <a:ea typeface="Times New Roman"/>
                      </a:endParaRPr>
                    </a:p>
                  </a:txBody>
                  <a:tcPr marL="68580" marR="68580" marT="0" marB="0"/>
                </a:tc>
              </a:tr>
              <a:tr h="393274">
                <a:tc>
                  <a:txBody>
                    <a:bodyPr/>
                    <a:lstStyle/>
                    <a:p>
                      <a:pPr algn="r">
                        <a:lnSpc>
                          <a:spcPct val="120000"/>
                        </a:lnSpc>
                        <a:spcAft>
                          <a:spcPts val="0"/>
                        </a:spcAft>
                      </a:pPr>
                      <a:r>
                        <a:rPr lang="en-US" sz="2000" b="1" dirty="0">
                          <a:effectLst/>
                        </a:rPr>
                        <a:t> </a:t>
                      </a:r>
                      <a:endParaRPr lang="en-GB" sz="2000" b="1" dirty="0">
                        <a:effectLst/>
                        <a:latin typeface="Times New Roman"/>
                        <a:ea typeface="Times New Roman"/>
                      </a:endParaRPr>
                    </a:p>
                  </a:txBody>
                  <a:tcPr marL="68580" marR="68580" marT="0" marB="0"/>
                </a:tc>
                <a:tc>
                  <a:txBody>
                    <a:bodyPr/>
                    <a:lstStyle/>
                    <a:p>
                      <a:pPr algn="r">
                        <a:lnSpc>
                          <a:spcPct val="120000"/>
                        </a:lnSpc>
                        <a:spcAft>
                          <a:spcPts val="0"/>
                        </a:spcAft>
                      </a:pPr>
                      <a:r>
                        <a:rPr lang="en-US" sz="2000">
                          <a:effectLst/>
                        </a:rPr>
                        <a:t>(0.0309)</a:t>
                      </a:r>
                      <a:endParaRPr lang="en-GB" sz="2000">
                        <a:effectLst/>
                        <a:latin typeface="Times New Roman"/>
                        <a:ea typeface="Times New Roman"/>
                      </a:endParaRPr>
                    </a:p>
                  </a:txBody>
                  <a:tcPr marL="68580" marR="68580" marT="0" marB="0"/>
                </a:tc>
                <a:tc>
                  <a:txBody>
                    <a:bodyPr/>
                    <a:lstStyle/>
                    <a:p>
                      <a:pPr algn="r">
                        <a:lnSpc>
                          <a:spcPct val="120000"/>
                        </a:lnSpc>
                        <a:spcAft>
                          <a:spcPts val="0"/>
                        </a:spcAft>
                      </a:pPr>
                      <a:r>
                        <a:rPr lang="en-US" sz="2000">
                          <a:effectLst/>
                        </a:rPr>
                        <a:t>(0.261)</a:t>
                      </a:r>
                      <a:endParaRPr lang="en-GB" sz="2000">
                        <a:effectLst/>
                        <a:latin typeface="Times New Roman"/>
                        <a:ea typeface="Times New Roman"/>
                      </a:endParaRPr>
                    </a:p>
                  </a:txBody>
                  <a:tcPr marL="68580" marR="68580" marT="0" marB="0"/>
                </a:tc>
              </a:tr>
              <a:tr h="393274">
                <a:tc>
                  <a:txBody>
                    <a:bodyPr/>
                    <a:lstStyle/>
                    <a:p>
                      <a:pPr algn="r">
                        <a:lnSpc>
                          <a:spcPct val="120000"/>
                        </a:lnSpc>
                        <a:spcAft>
                          <a:spcPts val="0"/>
                        </a:spcAft>
                      </a:pPr>
                      <a:r>
                        <a:rPr lang="en-US" sz="2000" b="1" dirty="0">
                          <a:effectLst/>
                        </a:rPr>
                        <a:t> </a:t>
                      </a:r>
                      <a:endParaRPr lang="en-GB" sz="2000" b="1" dirty="0">
                        <a:effectLst/>
                        <a:latin typeface="Times New Roman"/>
                        <a:ea typeface="Times New Roman"/>
                      </a:endParaRPr>
                    </a:p>
                  </a:txBody>
                  <a:tcPr marL="68580" marR="68580" marT="0" marB="0"/>
                </a:tc>
                <a:tc>
                  <a:txBody>
                    <a:bodyPr/>
                    <a:lstStyle/>
                    <a:p>
                      <a:pPr algn="r">
                        <a:lnSpc>
                          <a:spcPct val="120000"/>
                        </a:lnSpc>
                        <a:spcAft>
                          <a:spcPts val="0"/>
                        </a:spcAft>
                      </a:pPr>
                      <a:r>
                        <a:rPr lang="en-US" sz="2000">
                          <a:effectLst/>
                        </a:rPr>
                        <a:t> </a:t>
                      </a:r>
                      <a:endParaRPr lang="en-GB" sz="2000">
                        <a:effectLst/>
                        <a:latin typeface="Times New Roman"/>
                        <a:ea typeface="Times New Roman"/>
                      </a:endParaRPr>
                    </a:p>
                  </a:txBody>
                  <a:tcPr marL="68580" marR="68580" marT="0" marB="0"/>
                </a:tc>
                <a:tc>
                  <a:txBody>
                    <a:bodyPr/>
                    <a:lstStyle/>
                    <a:p>
                      <a:pPr algn="r">
                        <a:lnSpc>
                          <a:spcPct val="120000"/>
                        </a:lnSpc>
                        <a:spcAft>
                          <a:spcPts val="0"/>
                        </a:spcAft>
                      </a:pPr>
                      <a:r>
                        <a:rPr lang="en-US" sz="2000" dirty="0">
                          <a:effectLst/>
                        </a:rPr>
                        <a:t> </a:t>
                      </a:r>
                      <a:endParaRPr lang="en-GB" sz="2000" dirty="0">
                        <a:effectLst/>
                        <a:latin typeface="Times New Roman"/>
                        <a:ea typeface="Times New Roman"/>
                      </a:endParaRPr>
                    </a:p>
                  </a:txBody>
                  <a:tcPr marL="68580" marR="68580" marT="0" marB="0"/>
                </a:tc>
              </a:tr>
              <a:tr h="393274">
                <a:tc>
                  <a:txBody>
                    <a:bodyPr/>
                    <a:lstStyle/>
                    <a:p>
                      <a:pPr algn="r">
                        <a:lnSpc>
                          <a:spcPct val="120000"/>
                        </a:lnSpc>
                        <a:spcAft>
                          <a:spcPts val="0"/>
                        </a:spcAft>
                      </a:pPr>
                      <a:r>
                        <a:rPr lang="en-US" sz="2000" b="1" dirty="0">
                          <a:effectLst/>
                        </a:rPr>
                        <a:t>female</a:t>
                      </a:r>
                      <a:endParaRPr lang="en-GB" sz="2000" b="1" dirty="0">
                        <a:effectLst/>
                        <a:latin typeface="Times New Roman"/>
                        <a:ea typeface="Times New Roman"/>
                      </a:endParaRPr>
                    </a:p>
                  </a:txBody>
                  <a:tcPr marL="68580" marR="68580" marT="0" marB="0"/>
                </a:tc>
                <a:tc>
                  <a:txBody>
                    <a:bodyPr/>
                    <a:lstStyle/>
                    <a:p>
                      <a:pPr algn="r">
                        <a:lnSpc>
                          <a:spcPct val="120000"/>
                        </a:lnSpc>
                        <a:spcAft>
                          <a:spcPts val="0"/>
                        </a:spcAft>
                      </a:pPr>
                      <a:r>
                        <a:rPr lang="en-US" sz="2400" dirty="0">
                          <a:effectLst/>
                        </a:rPr>
                        <a:t>0.0597</a:t>
                      </a:r>
                      <a:endParaRPr lang="en-GB" sz="2400" dirty="0">
                        <a:effectLst/>
                        <a:latin typeface="Times New Roman"/>
                        <a:ea typeface="Times New Roman"/>
                      </a:endParaRPr>
                    </a:p>
                  </a:txBody>
                  <a:tcPr marL="68580" marR="68580" marT="0" marB="0"/>
                </a:tc>
                <a:tc>
                  <a:txBody>
                    <a:bodyPr/>
                    <a:lstStyle/>
                    <a:p>
                      <a:pPr algn="r">
                        <a:lnSpc>
                          <a:spcPct val="120000"/>
                        </a:lnSpc>
                        <a:spcAft>
                          <a:spcPts val="0"/>
                        </a:spcAft>
                      </a:pPr>
                      <a:r>
                        <a:rPr lang="en-US" sz="2400" dirty="0">
                          <a:effectLst/>
                        </a:rPr>
                        <a:t>0.0610</a:t>
                      </a:r>
                      <a:endParaRPr lang="en-GB" sz="2400" dirty="0">
                        <a:effectLst/>
                        <a:latin typeface="Times New Roman"/>
                        <a:ea typeface="Times New Roman"/>
                      </a:endParaRPr>
                    </a:p>
                  </a:txBody>
                  <a:tcPr marL="68580" marR="68580" marT="0" marB="0"/>
                </a:tc>
              </a:tr>
              <a:tr h="393274">
                <a:tc>
                  <a:txBody>
                    <a:bodyPr/>
                    <a:lstStyle/>
                    <a:p>
                      <a:pPr algn="r">
                        <a:lnSpc>
                          <a:spcPct val="120000"/>
                        </a:lnSpc>
                        <a:spcAft>
                          <a:spcPts val="0"/>
                        </a:spcAft>
                      </a:pPr>
                      <a:r>
                        <a:rPr lang="en-US" sz="2000">
                          <a:effectLst/>
                        </a:rPr>
                        <a:t> </a:t>
                      </a:r>
                      <a:endParaRPr lang="en-GB" sz="2000">
                        <a:effectLst/>
                        <a:latin typeface="Times New Roman"/>
                        <a:ea typeface="Times New Roman"/>
                      </a:endParaRPr>
                    </a:p>
                  </a:txBody>
                  <a:tcPr marL="68580" marR="68580" marT="0" marB="0"/>
                </a:tc>
                <a:tc>
                  <a:txBody>
                    <a:bodyPr/>
                    <a:lstStyle/>
                    <a:p>
                      <a:pPr algn="r">
                        <a:lnSpc>
                          <a:spcPct val="120000"/>
                        </a:lnSpc>
                        <a:spcAft>
                          <a:spcPts val="0"/>
                        </a:spcAft>
                      </a:pPr>
                      <a:r>
                        <a:rPr lang="en-US" sz="2000" dirty="0">
                          <a:effectLst/>
                        </a:rPr>
                        <a:t>(0.00696)***</a:t>
                      </a:r>
                      <a:endParaRPr lang="en-GB" sz="2000" dirty="0">
                        <a:effectLst/>
                        <a:latin typeface="Times New Roman"/>
                        <a:ea typeface="Times New Roman"/>
                      </a:endParaRPr>
                    </a:p>
                  </a:txBody>
                  <a:tcPr marL="68580" marR="68580" marT="0" marB="0"/>
                </a:tc>
                <a:tc>
                  <a:txBody>
                    <a:bodyPr/>
                    <a:lstStyle/>
                    <a:p>
                      <a:pPr algn="r">
                        <a:lnSpc>
                          <a:spcPct val="120000"/>
                        </a:lnSpc>
                        <a:spcAft>
                          <a:spcPts val="0"/>
                        </a:spcAft>
                      </a:pPr>
                      <a:r>
                        <a:rPr lang="en-US" sz="2000" dirty="0">
                          <a:effectLst/>
                        </a:rPr>
                        <a:t>(0.00843)***</a:t>
                      </a:r>
                      <a:endParaRPr lang="en-GB" sz="2000" dirty="0">
                        <a:effectLst/>
                        <a:latin typeface="Times New Roman"/>
                        <a:ea typeface="Times New Roman"/>
                      </a:endParaRPr>
                    </a:p>
                  </a:txBody>
                  <a:tcPr marL="68580" marR="68580" marT="0" marB="0"/>
                </a:tc>
              </a:tr>
              <a:tr h="393274">
                <a:tc>
                  <a:txBody>
                    <a:bodyPr/>
                    <a:lstStyle/>
                    <a:p>
                      <a:pPr algn="r">
                        <a:lnSpc>
                          <a:spcPct val="120000"/>
                        </a:lnSpc>
                        <a:spcAft>
                          <a:spcPts val="0"/>
                        </a:spcAft>
                      </a:pPr>
                      <a:endParaRPr lang="en-GB" sz="2000">
                        <a:effectLst/>
                        <a:latin typeface="Times New Roman"/>
                        <a:ea typeface="Times New Roman"/>
                      </a:endParaRPr>
                    </a:p>
                  </a:txBody>
                  <a:tcPr marL="68580" marR="68580" marT="0" marB="0"/>
                </a:tc>
                <a:tc>
                  <a:txBody>
                    <a:bodyPr/>
                    <a:lstStyle/>
                    <a:p>
                      <a:pPr algn="r">
                        <a:lnSpc>
                          <a:spcPct val="120000"/>
                        </a:lnSpc>
                        <a:spcAft>
                          <a:spcPts val="0"/>
                        </a:spcAft>
                      </a:pPr>
                      <a:endParaRPr lang="en-GB" sz="2000" dirty="0">
                        <a:effectLst/>
                        <a:latin typeface="Times New Roman"/>
                        <a:ea typeface="Times New Roman"/>
                      </a:endParaRPr>
                    </a:p>
                  </a:txBody>
                  <a:tcPr marL="68580" marR="68580" marT="0" marB="0"/>
                </a:tc>
                <a:tc>
                  <a:txBody>
                    <a:bodyPr/>
                    <a:lstStyle/>
                    <a:p>
                      <a:pPr algn="r">
                        <a:lnSpc>
                          <a:spcPct val="120000"/>
                        </a:lnSpc>
                        <a:spcAft>
                          <a:spcPts val="0"/>
                        </a:spcAft>
                      </a:pPr>
                      <a:endParaRPr lang="en-GB" sz="2000" dirty="0">
                        <a:effectLst/>
                        <a:latin typeface="Times New Roman"/>
                        <a:ea typeface="Times New Roman"/>
                      </a:endParaRPr>
                    </a:p>
                  </a:txBody>
                  <a:tcPr marL="68580" marR="68580" marT="0" marB="0"/>
                </a:tc>
              </a:tr>
              <a:tr h="393274">
                <a:tc>
                  <a:txBody>
                    <a:bodyPr/>
                    <a:lstStyle/>
                    <a:p>
                      <a:pPr algn="r">
                        <a:lnSpc>
                          <a:spcPct val="120000"/>
                        </a:lnSpc>
                        <a:spcAft>
                          <a:spcPts val="0"/>
                        </a:spcAft>
                      </a:pPr>
                      <a:r>
                        <a:rPr lang="en-GB" sz="2000" b="1" dirty="0" smtClean="0">
                          <a:effectLst/>
                          <a:latin typeface="+mn-lt"/>
                          <a:ea typeface="Times New Roman"/>
                        </a:rPr>
                        <a:t>N</a:t>
                      </a:r>
                      <a:endParaRPr lang="en-GB" sz="2000" b="1" dirty="0">
                        <a:effectLst/>
                        <a:latin typeface="+mn-lt"/>
                        <a:ea typeface="Times New Roman"/>
                      </a:endParaRPr>
                    </a:p>
                  </a:txBody>
                  <a:tcPr marL="68580" marR="68580" marT="0" marB="0"/>
                </a:tc>
                <a:tc>
                  <a:txBody>
                    <a:bodyPr/>
                    <a:lstStyle/>
                    <a:p>
                      <a:pPr algn="r">
                        <a:lnSpc>
                          <a:spcPct val="120000"/>
                        </a:lnSpc>
                        <a:spcAft>
                          <a:spcPts val="0"/>
                        </a:spcAft>
                      </a:pPr>
                      <a:r>
                        <a:rPr lang="en-GB" sz="1800" dirty="0" smtClean="0">
                          <a:effectLst/>
                          <a:latin typeface="+mn-lt"/>
                          <a:ea typeface="Times New Roman"/>
                        </a:rPr>
                        <a:t>8,535</a:t>
                      </a:r>
                      <a:endParaRPr lang="en-GB" sz="1800" dirty="0">
                        <a:effectLst/>
                        <a:latin typeface="+mn-lt"/>
                        <a:ea typeface="Times New Roman"/>
                      </a:endParaRPr>
                    </a:p>
                  </a:txBody>
                  <a:tcPr marL="68580" marR="68580" marT="0" marB="0"/>
                </a:tc>
                <a:tc>
                  <a:txBody>
                    <a:bodyPr/>
                    <a:lstStyle/>
                    <a:p>
                      <a:pPr algn="r">
                        <a:lnSpc>
                          <a:spcPct val="120000"/>
                        </a:lnSpc>
                        <a:spcAft>
                          <a:spcPts val="0"/>
                        </a:spcAft>
                      </a:pPr>
                      <a:r>
                        <a:rPr lang="en-GB" sz="1800" dirty="0" smtClean="0">
                          <a:effectLst/>
                          <a:latin typeface="+mn-lt"/>
                          <a:ea typeface="Times New Roman"/>
                        </a:rPr>
                        <a:t>8,184</a:t>
                      </a:r>
                      <a:endParaRPr lang="en-GB" sz="1800" dirty="0">
                        <a:effectLst/>
                        <a:latin typeface="+mn-lt"/>
                        <a:ea typeface="Times New Roman"/>
                      </a:endParaRPr>
                    </a:p>
                  </a:txBody>
                  <a:tcPr marL="68580" marR="68580" marT="0" marB="0"/>
                </a:tc>
              </a:tr>
            </a:tbl>
          </a:graphicData>
        </a:graphic>
      </p:graphicFrame>
      <p:sp>
        <p:nvSpPr>
          <p:cNvPr id="4" name="TextBox 3"/>
          <p:cNvSpPr txBox="1"/>
          <p:nvPr/>
        </p:nvSpPr>
        <p:spPr>
          <a:xfrm>
            <a:off x="7020272" y="1484784"/>
            <a:ext cx="1944216" cy="5262979"/>
          </a:xfrm>
          <a:prstGeom prst="rect">
            <a:avLst/>
          </a:prstGeom>
          <a:noFill/>
        </p:spPr>
        <p:txBody>
          <a:bodyPr wrap="square" rtlCol="0">
            <a:spAutoFit/>
          </a:bodyPr>
          <a:lstStyle/>
          <a:p>
            <a:r>
              <a:rPr lang="en-GB" sz="2400" b="1" dirty="0" smtClean="0"/>
              <a:t>Other variables:</a:t>
            </a:r>
          </a:p>
          <a:p>
            <a:endParaRPr lang="en-GB" sz="2400" dirty="0" smtClean="0"/>
          </a:p>
          <a:p>
            <a:r>
              <a:rPr lang="en-GB" sz="2400" dirty="0"/>
              <a:t>a</a:t>
            </a:r>
            <a:r>
              <a:rPr lang="en-GB" sz="2400" dirty="0" smtClean="0"/>
              <a:t>ge, age</a:t>
            </a:r>
            <a:r>
              <a:rPr lang="en-GB" sz="2400" baseline="30000" dirty="0" smtClean="0"/>
              <a:t>2</a:t>
            </a:r>
            <a:r>
              <a:rPr lang="en-GB" sz="2400" dirty="0" smtClean="0"/>
              <a:t>, marital status,  IADLs, </a:t>
            </a:r>
            <a:r>
              <a:rPr lang="en-GB" sz="2400" i="1" dirty="0" smtClean="0"/>
              <a:t>Household Income, Contact with children (2001),</a:t>
            </a:r>
          </a:p>
          <a:p>
            <a:r>
              <a:rPr lang="en-GB" sz="2400" dirty="0"/>
              <a:t>Occupation (1990s</a:t>
            </a:r>
            <a:r>
              <a:rPr lang="en-GB" sz="2400" dirty="0" smtClean="0"/>
              <a:t>)</a:t>
            </a:r>
            <a:endParaRPr lang="en-GB" sz="2400" dirty="0"/>
          </a:p>
          <a:p>
            <a:endParaRPr lang="en-GB" sz="2400" i="1" dirty="0"/>
          </a:p>
        </p:txBody>
      </p:sp>
    </p:spTree>
    <p:extLst>
      <p:ext uri="{BB962C8B-B14F-4D97-AF65-F5344CB8AC3E}">
        <p14:creationId xmlns:p14="http://schemas.microsoft.com/office/powerpoint/2010/main" val="1661221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chemeClr val="accent2">
                    <a:lumMod val="60000"/>
                    <a:lumOff val="40000"/>
                  </a:schemeClr>
                </a:solidFill>
              </a:rPr>
              <a:t>|</a:t>
            </a:r>
            <a:r>
              <a:rPr lang="en-GB" dirty="0" smtClean="0"/>
              <a:t> gender roles </a:t>
            </a:r>
            <a:r>
              <a:rPr lang="en-GB" dirty="0" smtClean="0">
                <a:solidFill>
                  <a:schemeClr val="accent2">
                    <a:lumMod val="60000"/>
                    <a:lumOff val="40000"/>
                  </a:schemeClr>
                </a:solidFill>
              </a:rPr>
              <a:t>|</a:t>
            </a:r>
            <a:r>
              <a:rPr lang="en-GB" dirty="0" smtClean="0"/>
              <a:t> breadth of support </a:t>
            </a:r>
            <a:r>
              <a:rPr lang="en-GB" dirty="0" smtClean="0">
                <a:solidFill>
                  <a:schemeClr val="accent2">
                    <a:lumMod val="60000"/>
                    <a:lumOff val="40000"/>
                  </a:schemeClr>
                </a:solidFill>
              </a:rPr>
              <a:t>|</a:t>
            </a:r>
            <a:r>
              <a:rPr lang="en-GB" dirty="0" smtClean="0"/>
              <a:t> fear of being a burden </a:t>
            </a:r>
            <a:r>
              <a:rPr lang="en-GB" dirty="0" smtClean="0">
                <a:solidFill>
                  <a:schemeClr val="accent2">
                    <a:lumMod val="60000"/>
                    <a:lumOff val="40000"/>
                  </a:schemeClr>
                </a:solidFill>
              </a:rPr>
              <a:t>|</a:t>
            </a:r>
            <a:r>
              <a:rPr lang="en-GB" dirty="0" smtClean="0"/>
              <a:t> lack of care planning </a:t>
            </a:r>
            <a:r>
              <a:rPr lang="en-GB" dirty="0" smtClean="0">
                <a:solidFill>
                  <a:schemeClr val="accent2">
                    <a:lumMod val="60000"/>
                    <a:lumOff val="40000"/>
                  </a:schemeClr>
                </a:solidFill>
              </a:rPr>
              <a:t>|</a:t>
            </a:r>
            <a:r>
              <a:rPr lang="en-GB" dirty="0" smtClean="0"/>
              <a:t> lack of information on care options </a:t>
            </a:r>
            <a:r>
              <a:rPr lang="en-GB" dirty="0" smtClean="0">
                <a:solidFill>
                  <a:schemeClr val="accent2">
                    <a:lumMod val="60000"/>
                    <a:lumOff val="40000"/>
                  </a:schemeClr>
                </a:solidFill>
              </a:rPr>
              <a:t>|</a:t>
            </a:r>
            <a:r>
              <a:rPr lang="en-GB" dirty="0" smtClean="0"/>
              <a:t> perception of family pressure </a:t>
            </a:r>
            <a:r>
              <a:rPr lang="en-GB" dirty="0" smtClean="0">
                <a:solidFill>
                  <a:schemeClr val="accent2">
                    <a:lumMod val="60000"/>
                    <a:lumOff val="40000"/>
                  </a:schemeClr>
                </a:solidFill>
              </a:rPr>
              <a:t>|</a:t>
            </a:r>
            <a:endParaRPr lang="en-GB" dirty="0">
              <a:solidFill>
                <a:schemeClr val="accent2">
                  <a:lumMod val="60000"/>
                  <a:lumOff val="40000"/>
                </a:schemeClr>
              </a:solidFill>
            </a:endParaRPr>
          </a:p>
        </p:txBody>
      </p:sp>
    </p:spTree>
    <p:extLst>
      <p:ext uri="{BB962C8B-B14F-4D97-AF65-F5344CB8AC3E}">
        <p14:creationId xmlns:p14="http://schemas.microsoft.com/office/powerpoint/2010/main" val="28258876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Gender roles: Varied types of support</a:t>
            </a:r>
            <a:endParaRPr lang="en-GB" dirty="0"/>
          </a:p>
        </p:txBody>
      </p:sp>
      <p:sp>
        <p:nvSpPr>
          <p:cNvPr id="3" name="Content Placeholder 2"/>
          <p:cNvSpPr>
            <a:spLocks noGrp="1"/>
          </p:cNvSpPr>
          <p:nvPr>
            <p:ph idx="1"/>
          </p:nvPr>
        </p:nvSpPr>
        <p:spPr/>
        <p:txBody>
          <a:bodyPr/>
          <a:lstStyle/>
          <a:p>
            <a:r>
              <a:rPr lang="en-GB" dirty="0" smtClean="0"/>
              <a:t>Interviewer:	“What sort of things does [your daughter] do for you?”</a:t>
            </a:r>
          </a:p>
          <a:p>
            <a:r>
              <a:rPr lang="en-GB" dirty="0" smtClean="0"/>
              <a:t>AN04P:	“She’ll perhaps make a bowl of soup […] and bring some down for us.  This place we were supposed to be moving into, her husband decorated it from top to bottom.”</a:t>
            </a:r>
            <a:endParaRPr lang="en-GB" dirty="0"/>
          </a:p>
        </p:txBody>
      </p:sp>
    </p:spTree>
    <p:extLst>
      <p:ext uri="{BB962C8B-B14F-4D97-AF65-F5344CB8AC3E}">
        <p14:creationId xmlns:p14="http://schemas.microsoft.com/office/powerpoint/2010/main" val="18063298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Gender roles: Types of support</a:t>
            </a:r>
            <a:endParaRPr lang="en-GB" dirty="0"/>
          </a:p>
        </p:txBody>
      </p:sp>
      <p:sp>
        <p:nvSpPr>
          <p:cNvPr id="3" name="Content Placeholder 2"/>
          <p:cNvSpPr>
            <a:spLocks noGrp="1"/>
          </p:cNvSpPr>
          <p:nvPr>
            <p:ph idx="1"/>
          </p:nvPr>
        </p:nvSpPr>
        <p:spPr/>
        <p:txBody>
          <a:bodyPr/>
          <a:lstStyle/>
          <a:p>
            <a:r>
              <a:rPr lang="en-GB" dirty="0" smtClean="0"/>
              <a:t>AN05P:	“My son-in-law’s terribly good to me, he just looks after all my affairs, looks after all my money, and whatever.  […]  He’s a great internet fella’, and he does my shopping on the internet for me.”</a:t>
            </a:r>
            <a:endParaRPr lang="en-GB" dirty="0"/>
          </a:p>
        </p:txBody>
      </p:sp>
    </p:spTree>
    <p:extLst>
      <p:ext uri="{BB962C8B-B14F-4D97-AF65-F5344CB8AC3E}">
        <p14:creationId xmlns:p14="http://schemas.microsoft.com/office/powerpoint/2010/main" val="7631584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Gender roles: Sons and daughters</a:t>
            </a:r>
            <a:endParaRPr lang="en-GB" dirty="0"/>
          </a:p>
        </p:txBody>
      </p:sp>
      <p:sp>
        <p:nvSpPr>
          <p:cNvPr id="3" name="Content Placeholder 2"/>
          <p:cNvSpPr>
            <a:spLocks noGrp="1"/>
          </p:cNvSpPr>
          <p:nvPr>
            <p:ph idx="1"/>
          </p:nvPr>
        </p:nvSpPr>
        <p:spPr/>
        <p:txBody>
          <a:bodyPr>
            <a:normAutofit/>
          </a:bodyPr>
          <a:lstStyle/>
          <a:p>
            <a:r>
              <a:rPr lang="en-GB" sz="3200" dirty="0" smtClean="0"/>
              <a:t>Interviewer: “Does your daughter provide some support?”</a:t>
            </a:r>
          </a:p>
          <a:p>
            <a:r>
              <a:rPr lang="en-GB" dirty="0" smtClean="0"/>
              <a:t>AN13P:	“[My daughter] is in twice a week.”</a:t>
            </a:r>
          </a:p>
          <a:p>
            <a:r>
              <a:rPr lang="en-GB" dirty="0" smtClean="0"/>
              <a:t>“[…] my son, of course.  He’s the one that’s in charge, if you ken what I mean.  Then as I say, he’s a lot abroad. […] he was up last week, then he flew the next day to Dubai or somewhere.”</a:t>
            </a:r>
            <a:endParaRPr lang="en-GB" dirty="0"/>
          </a:p>
        </p:txBody>
      </p:sp>
    </p:spTree>
    <p:extLst>
      <p:ext uri="{BB962C8B-B14F-4D97-AF65-F5344CB8AC3E}">
        <p14:creationId xmlns:p14="http://schemas.microsoft.com/office/powerpoint/2010/main" val="37769414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Gender roles: Sons and daughters</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AN03P:	“I started having wee health problems about three years ago, my wife looks after me to a great extent if you see what I mean.</a:t>
            </a:r>
            <a:endParaRPr lang="en-GB" dirty="0"/>
          </a:p>
          <a:p>
            <a:r>
              <a:rPr lang="en-GB" dirty="0" smtClean="0"/>
              <a:t>We’ve got a son who actually lives around [nearby], but I wouldn’t ask him to help out because basically he’s got his own life to live.</a:t>
            </a:r>
          </a:p>
          <a:p>
            <a:r>
              <a:rPr lang="en-GB" dirty="0" smtClean="0"/>
              <a:t>I was born in a tradition where the daughters looked after the old timers […] I didn’t do that for my parents and I wouldn’t ask my son.”</a:t>
            </a:r>
            <a:endParaRPr lang="en-GB" dirty="0"/>
          </a:p>
        </p:txBody>
      </p:sp>
    </p:spTree>
    <p:extLst>
      <p:ext uri="{BB962C8B-B14F-4D97-AF65-F5344CB8AC3E}">
        <p14:creationId xmlns:p14="http://schemas.microsoft.com/office/powerpoint/2010/main" val="41735118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Reluctance to be a burden</a:t>
            </a:r>
            <a:endParaRPr lang="en-GB" dirty="0"/>
          </a:p>
        </p:txBody>
      </p:sp>
      <p:sp>
        <p:nvSpPr>
          <p:cNvPr id="3" name="Content Placeholder 2"/>
          <p:cNvSpPr>
            <a:spLocks noGrp="1"/>
          </p:cNvSpPr>
          <p:nvPr>
            <p:ph idx="1"/>
          </p:nvPr>
        </p:nvSpPr>
        <p:spPr/>
        <p:txBody>
          <a:bodyPr>
            <a:normAutofit fontScale="85000" lnSpcReduction="10000"/>
          </a:bodyPr>
          <a:lstStyle/>
          <a:p>
            <a:r>
              <a:rPr lang="en-GB" sz="3300" dirty="0" smtClean="0"/>
              <a:t>Interviewer:	“If you and your wife did need more support in the future, would you consider moving to [the city] to be closer to your daughter?</a:t>
            </a:r>
          </a:p>
          <a:p>
            <a:r>
              <a:rPr lang="en-GB" dirty="0" smtClean="0"/>
              <a:t>AN10P:	“That’s out of the question that, you know, your first attitude is, I’m not going to bother them, that’s your first … that would depend an awful lot on her making that decision, not me, no, I would be if it came to that, I don’t know, I’d be a bit of a coward, maybe backing off, you know.  No, I wouldn’t look to them, I wouldn’t be saying ‘</a:t>
            </a:r>
            <a:r>
              <a:rPr lang="en-GB" i="1" dirty="0" smtClean="0"/>
              <a:t>oh you’ve got to …</a:t>
            </a:r>
            <a:r>
              <a:rPr lang="en-GB" dirty="0" smtClean="0"/>
              <a:t>’  ‘</a:t>
            </a:r>
            <a:r>
              <a:rPr lang="en-GB" i="1" dirty="0" smtClean="0"/>
              <a:t>I’ve got to go down there</a:t>
            </a:r>
            <a:r>
              <a:rPr lang="en-GB" dirty="0" smtClean="0"/>
              <a:t>, or you’ … no.”</a:t>
            </a:r>
            <a:endParaRPr lang="en-GB" dirty="0"/>
          </a:p>
        </p:txBody>
      </p:sp>
    </p:spTree>
    <p:extLst>
      <p:ext uri="{BB962C8B-B14F-4D97-AF65-F5344CB8AC3E}">
        <p14:creationId xmlns:p14="http://schemas.microsoft.com/office/powerpoint/2010/main" val="42452493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323528" y="332656"/>
            <a:ext cx="5256584" cy="2088232"/>
          </a:xfrm>
        </p:spPr>
        <p:txBody>
          <a:bodyPr/>
          <a:lstStyle/>
          <a:p>
            <a:pPr algn="l"/>
            <a:r>
              <a:rPr lang="en-GB" dirty="0" smtClean="0"/>
              <a:t>Migration &amp; informal care</a:t>
            </a:r>
            <a:endParaRPr lang="en-GB" dirty="0"/>
          </a:p>
        </p:txBody>
      </p:sp>
    </p:spTree>
    <p:extLst>
      <p:ext uri="{BB962C8B-B14F-4D97-AF65-F5344CB8AC3E}">
        <p14:creationId xmlns:p14="http://schemas.microsoft.com/office/powerpoint/2010/main" val="33004419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First, the excuses …</a:t>
            </a:r>
            <a:endParaRPr lang="en-GB" dirty="0"/>
          </a:p>
        </p:txBody>
      </p:sp>
    </p:spTree>
    <p:extLst>
      <p:ext uri="{BB962C8B-B14F-4D97-AF65-F5344CB8AC3E}">
        <p14:creationId xmlns:p14="http://schemas.microsoft.com/office/powerpoint/2010/main" val="22071612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Informal caring is complex</a:t>
            </a:r>
            <a:endParaRPr lang="en-GB" dirty="0"/>
          </a:p>
        </p:txBody>
      </p:sp>
    </p:spTree>
    <p:extLst>
      <p:ext uri="{BB962C8B-B14F-4D97-AF65-F5344CB8AC3E}">
        <p14:creationId xmlns:p14="http://schemas.microsoft.com/office/powerpoint/2010/main" val="27454298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Movement</a:t>
            </a:r>
            <a:endParaRPr lang="en-GB" dirty="0"/>
          </a:p>
        </p:txBody>
      </p:sp>
      <p:sp>
        <p:nvSpPr>
          <p:cNvPr id="3" name="Content Placeholder 2"/>
          <p:cNvSpPr>
            <a:spLocks noGrp="1"/>
          </p:cNvSpPr>
          <p:nvPr>
            <p:ph idx="1"/>
          </p:nvPr>
        </p:nvSpPr>
        <p:spPr/>
        <p:txBody>
          <a:bodyPr/>
          <a:lstStyle/>
          <a:p>
            <a:r>
              <a:rPr lang="en-GB" dirty="0" smtClean="0"/>
              <a:t>There is relatively little movement of older people: around 3.2% of adults aged &gt;=65 move each year, compared to 8.3% of adults in the population.</a:t>
            </a:r>
          </a:p>
          <a:p>
            <a:endParaRPr lang="en-GB" dirty="0"/>
          </a:p>
          <a:p>
            <a:r>
              <a:rPr lang="en-GB" dirty="0" smtClean="0"/>
              <a:t>There is no difference in moving rates between urban and rural areas.</a:t>
            </a:r>
            <a:endParaRPr lang="en-GB" dirty="0"/>
          </a:p>
        </p:txBody>
      </p:sp>
    </p:spTree>
    <p:extLst>
      <p:ext uri="{BB962C8B-B14F-4D97-AF65-F5344CB8AC3E}">
        <p14:creationId xmlns:p14="http://schemas.microsoft.com/office/powerpoint/2010/main" val="6100914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Distance between parents and children</a:t>
            </a:r>
            <a:endParaRPr lang="en-GB" dirty="0"/>
          </a:p>
        </p:txBody>
      </p:sp>
      <p:sp>
        <p:nvSpPr>
          <p:cNvPr id="3" name="Content Placeholder 2"/>
          <p:cNvSpPr>
            <a:spLocks noGrp="1"/>
          </p:cNvSpPr>
          <p:nvPr>
            <p:ph idx="1"/>
          </p:nvPr>
        </p:nvSpPr>
        <p:spPr/>
        <p:txBody>
          <a:bodyPr/>
          <a:lstStyle/>
          <a:p>
            <a:r>
              <a:rPr lang="en-GB" dirty="0" smtClean="0"/>
              <a:t>The distance between older parents and their children is greater for parents living in rural areas – this may have an impact of informal care provision.</a:t>
            </a:r>
          </a:p>
          <a:p>
            <a:endParaRPr lang="en-GB" dirty="0"/>
          </a:p>
          <a:p>
            <a:r>
              <a:rPr lang="en-GB" dirty="0" smtClean="0"/>
              <a:t>BUT, distance is endogenous.</a:t>
            </a:r>
            <a:endParaRPr lang="en-GB" dirty="0"/>
          </a:p>
        </p:txBody>
      </p:sp>
    </p:spTree>
    <p:extLst>
      <p:ext uri="{BB962C8B-B14F-4D97-AF65-F5344CB8AC3E}">
        <p14:creationId xmlns:p14="http://schemas.microsoft.com/office/powerpoint/2010/main" val="21003304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Reasons for moving</a:t>
            </a:r>
            <a:endParaRPr lang="en-GB" dirty="0"/>
          </a:p>
        </p:txBody>
      </p:sp>
      <p:sp>
        <p:nvSpPr>
          <p:cNvPr id="3" name="Content Placeholder 2"/>
          <p:cNvSpPr>
            <a:spLocks noGrp="1"/>
          </p:cNvSpPr>
          <p:nvPr>
            <p:ph idx="1"/>
          </p:nvPr>
        </p:nvSpPr>
        <p:spPr/>
        <p:txBody>
          <a:bodyPr/>
          <a:lstStyle/>
          <a:p>
            <a:r>
              <a:rPr lang="en-GB" dirty="0" smtClean="0"/>
              <a:t>We explore whether the reasons given by respondents for moving are correlated with the distance they move.</a:t>
            </a:r>
          </a:p>
          <a:p>
            <a:endParaRPr lang="en-GB" dirty="0"/>
          </a:p>
          <a:p>
            <a:r>
              <a:rPr lang="en-GB" dirty="0" smtClean="0"/>
              <a:t>We estimate an OLS equation of log distance on a number of explanatory variables for the sub-sample of adults who have moved between waves.</a:t>
            </a:r>
            <a:endParaRPr lang="en-GB" dirty="0"/>
          </a:p>
        </p:txBody>
      </p:sp>
    </p:spTree>
    <p:extLst>
      <p:ext uri="{BB962C8B-B14F-4D97-AF65-F5344CB8AC3E}">
        <p14:creationId xmlns:p14="http://schemas.microsoft.com/office/powerpoint/2010/main" val="20269161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Average Distance of moves</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751084551"/>
              </p:ext>
            </p:extLst>
          </p:nvPr>
        </p:nvGraphicFramePr>
        <p:xfrm>
          <a:off x="323528" y="1171912"/>
          <a:ext cx="8208914" cy="2712720"/>
        </p:xfrm>
        <a:graphic>
          <a:graphicData uri="http://schemas.openxmlformats.org/drawingml/2006/table">
            <a:tbl>
              <a:tblPr firstRow="1" bandRow="1">
                <a:tableStyleId>{5C22544A-7EE6-4342-B048-85BDC9FD1C3A}</a:tableStyleId>
              </a:tblPr>
              <a:tblGrid>
                <a:gridCol w="1172702"/>
                <a:gridCol w="1172702"/>
                <a:gridCol w="1172702"/>
                <a:gridCol w="1172702"/>
                <a:gridCol w="1172702"/>
                <a:gridCol w="1172702"/>
                <a:gridCol w="1172702"/>
              </a:tblGrid>
              <a:tr h="708079">
                <a:tc>
                  <a:txBody>
                    <a:bodyPr/>
                    <a:lstStyle/>
                    <a:p>
                      <a:r>
                        <a:rPr lang="en-GB" sz="3600" dirty="0" smtClean="0"/>
                        <a:t>ALL</a:t>
                      </a:r>
                      <a:endParaRPr lang="en-GB" sz="3600" dirty="0"/>
                    </a:p>
                  </a:txBody>
                  <a:tcPr/>
                </a:tc>
                <a:tc>
                  <a:txBody>
                    <a:bodyPr/>
                    <a:lstStyle/>
                    <a:p>
                      <a:r>
                        <a:rPr lang="en-GB" sz="2400" dirty="0" smtClean="0"/>
                        <a:t>From</a:t>
                      </a:r>
                      <a:br>
                        <a:rPr lang="en-GB" sz="2400" dirty="0" smtClean="0"/>
                      </a:br>
                      <a:r>
                        <a:rPr lang="en-GB" sz="2400" dirty="0" smtClean="0"/>
                        <a:t>Urban</a:t>
                      </a:r>
                      <a:endParaRPr lang="en-GB" sz="2400" dirty="0"/>
                    </a:p>
                  </a:txBody>
                  <a:tcPr/>
                </a:tc>
                <a:tc>
                  <a:txBody>
                    <a:bodyPr/>
                    <a:lstStyle/>
                    <a:p>
                      <a:r>
                        <a:rPr lang="en-GB" sz="2400" dirty="0" smtClean="0"/>
                        <a:t>From</a:t>
                      </a:r>
                      <a:br>
                        <a:rPr lang="en-GB" sz="2400" dirty="0" smtClean="0"/>
                      </a:br>
                      <a:r>
                        <a:rPr lang="en-GB" sz="2400" dirty="0" smtClean="0"/>
                        <a:t>Rural</a:t>
                      </a:r>
                      <a:endParaRPr lang="en-GB" sz="2400" dirty="0"/>
                    </a:p>
                  </a:txBody>
                  <a:tcPr/>
                </a:tc>
                <a:tc>
                  <a:txBody>
                    <a:bodyPr/>
                    <a:lstStyle/>
                    <a:p>
                      <a:endParaRPr lang="en-GB" sz="2400" dirty="0"/>
                    </a:p>
                  </a:txBody>
                  <a:tcPr>
                    <a:noFill/>
                  </a:tcPr>
                </a:tc>
                <a:tc>
                  <a:txBody>
                    <a:bodyPr/>
                    <a:lstStyle/>
                    <a:p>
                      <a:r>
                        <a:rPr lang="en-GB" sz="2400" dirty="0" smtClean="0"/>
                        <a:t>MOVE IN</a:t>
                      </a:r>
                      <a:endParaRPr lang="en-GB" sz="2400" dirty="0"/>
                    </a:p>
                  </a:txBody>
                  <a:tcPr/>
                </a:tc>
                <a:tc>
                  <a:txBody>
                    <a:bodyPr/>
                    <a:lstStyle/>
                    <a:p>
                      <a:r>
                        <a:rPr lang="en-GB" sz="2400" dirty="0" smtClean="0"/>
                        <a:t>From</a:t>
                      </a:r>
                      <a:br>
                        <a:rPr lang="en-GB" sz="2400" dirty="0" smtClean="0"/>
                      </a:br>
                      <a:r>
                        <a:rPr lang="en-GB" sz="2400" dirty="0" smtClean="0"/>
                        <a:t>Urban</a:t>
                      </a:r>
                      <a:endParaRPr lang="en-GB" sz="2400" dirty="0"/>
                    </a:p>
                  </a:txBody>
                  <a:tcPr/>
                </a:tc>
                <a:tc>
                  <a:txBody>
                    <a:bodyPr/>
                    <a:lstStyle/>
                    <a:p>
                      <a:r>
                        <a:rPr lang="en-GB" sz="2400" dirty="0" smtClean="0"/>
                        <a:t>From</a:t>
                      </a:r>
                      <a:br>
                        <a:rPr lang="en-GB" sz="2400" dirty="0" smtClean="0"/>
                      </a:br>
                      <a:r>
                        <a:rPr lang="en-GB" sz="2400" dirty="0" smtClean="0"/>
                        <a:t>Rural</a:t>
                      </a:r>
                      <a:endParaRPr lang="en-GB" sz="2400" dirty="0"/>
                    </a:p>
                  </a:txBody>
                  <a:tcPr/>
                </a:tc>
              </a:tr>
              <a:tr h="708079">
                <a:tc>
                  <a:txBody>
                    <a:bodyPr/>
                    <a:lstStyle/>
                    <a:p>
                      <a:r>
                        <a:rPr lang="en-GB" sz="2400" b="1" dirty="0" smtClean="0"/>
                        <a:t>To</a:t>
                      </a:r>
                      <a:br>
                        <a:rPr lang="en-GB" sz="2400" b="1" dirty="0" smtClean="0"/>
                      </a:br>
                      <a:r>
                        <a:rPr lang="en-GB" sz="2400" b="1" dirty="0" smtClean="0"/>
                        <a:t>Urban</a:t>
                      </a:r>
                      <a:endParaRPr lang="en-GB" sz="2400" b="1" dirty="0"/>
                    </a:p>
                  </a:txBody>
                  <a:tcPr/>
                </a:tc>
                <a:tc>
                  <a:txBody>
                    <a:bodyPr/>
                    <a:lstStyle/>
                    <a:p>
                      <a:r>
                        <a:rPr lang="en-GB" sz="2800" dirty="0" smtClean="0"/>
                        <a:t>24.6 miles</a:t>
                      </a:r>
                      <a:endParaRPr lang="en-GB" sz="2800" dirty="0"/>
                    </a:p>
                  </a:txBody>
                  <a:tcPr/>
                </a:tc>
                <a:tc>
                  <a:txBody>
                    <a:bodyPr/>
                    <a:lstStyle/>
                    <a:p>
                      <a:r>
                        <a:rPr lang="en-GB" sz="2800" dirty="0" smtClean="0"/>
                        <a:t>56.4 miles</a:t>
                      </a:r>
                      <a:endParaRPr lang="en-GB" sz="2800" dirty="0"/>
                    </a:p>
                  </a:txBody>
                  <a:tcPr/>
                </a:tc>
                <a:tc>
                  <a:txBody>
                    <a:bodyPr/>
                    <a:lstStyle/>
                    <a:p>
                      <a:endParaRPr lang="en-GB" sz="2800" dirty="0"/>
                    </a:p>
                  </a:txBody>
                  <a:tcPr>
                    <a:noFill/>
                  </a:tcPr>
                </a:tc>
                <a:tc>
                  <a:txBody>
                    <a:bodyPr/>
                    <a:lstStyle/>
                    <a:p>
                      <a:r>
                        <a:rPr lang="en-GB" sz="2400" b="1" dirty="0" smtClean="0"/>
                        <a:t>To</a:t>
                      </a:r>
                      <a:br>
                        <a:rPr lang="en-GB" sz="2400" b="1" dirty="0" smtClean="0"/>
                      </a:br>
                      <a:r>
                        <a:rPr lang="en-GB" sz="2400" b="1" dirty="0" smtClean="0"/>
                        <a:t>Urban</a:t>
                      </a:r>
                      <a:endParaRPr lang="en-GB" sz="2400" b="1" dirty="0"/>
                    </a:p>
                  </a:txBody>
                  <a:tcPr/>
                </a:tc>
                <a:tc>
                  <a:txBody>
                    <a:bodyPr/>
                    <a:lstStyle/>
                    <a:p>
                      <a:r>
                        <a:rPr lang="en-GB" sz="2800" dirty="0" smtClean="0"/>
                        <a:t>31.2 miles</a:t>
                      </a:r>
                      <a:endParaRPr lang="en-GB" sz="2800" dirty="0"/>
                    </a:p>
                  </a:txBody>
                  <a:tcPr/>
                </a:tc>
                <a:tc>
                  <a:txBody>
                    <a:bodyPr/>
                    <a:lstStyle/>
                    <a:p>
                      <a:r>
                        <a:rPr lang="en-GB" sz="2800" dirty="0" smtClean="0"/>
                        <a:t>59.0 miles</a:t>
                      </a:r>
                      <a:endParaRPr lang="en-GB" sz="2800" dirty="0"/>
                    </a:p>
                  </a:txBody>
                  <a:tcPr/>
                </a:tc>
              </a:tr>
              <a:tr h="708079">
                <a:tc>
                  <a:txBody>
                    <a:bodyPr/>
                    <a:lstStyle/>
                    <a:p>
                      <a:r>
                        <a:rPr lang="en-GB" sz="2400" b="1" dirty="0" smtClean="0"/>
                        <a:t>To</a:t>
                      </a:r>
                      <a:br>
                        <a:rPr lang="en-GB" sz="2400" b="1" dirty="0" smtClean="0"/>
                      </a:br>
                      <a:r>
                        <a:rPr lang="en-GB" sz="2400" b="1" dirty="0" smtClean="0"/>
                        <a:t>Rural</a:t>
                      </a:r>
                      <a:endParaRPr lang="en-GB" sz="2400" b="1" dirty="0"/>
                    </a:p>
                  </a:txBody>
                  <a:tcPr/>
                </a:tc>
                <a:tc>
                  <a:txBody>
                    <a:bodyPr/>
                    <a:lstStyle/>
                    <a:p>
                      <a:r>
                        <a:rPr lang="en-GB" sz="2800" dirty="0" smtClean="0"/>
                        <a:t>57.4 miles</a:t>
                      </a:r>
                      <a:endParaRPr lang="en-GB" sz="2800" dirty="0"/>
                    </a:p>
                  </a:txBody>
                  <a:tcPr/>
                </a:tc>
                <a:tc>
                  <a:txBody>
                    <a:bodyPr/>
                    <a:lstStyle/>
                    <a:p>
                      <a:r>
                        <a:rPr lang="en-GB" sz="2800" dirty="0" smtClean="0"/>
                        <a:t>21.1 miles</a:t>
                      </a:r>
                      <a:endParaRPr lang="en-GB" sz="2800" dirty="0"/>
                    </a:p>
                  </a:txBody>
                  <a:tcPr/>
                </a:tc>
                <a:tc>
                  <a:txBody>
                    <a:bodyPr/>
                    <a:lstStyle/>
                    <a:p>
                      <a:endParaRPr lang="en-GB" sz="2800" dirty="0"/>
                    </a:p>
                  </a:txBody>
                  <a:tcPr>
                    <a:noFill/>
                  </a:tcPr>
                </a:tc>
                <a:tc>
                  <a:txBody>
                    <a:bodyPr/>
                    <a:lstStyle/>
                    <a:p>
                      <a:r>
                        <a:rPr lang="en-GB" sz="2400" b="1" dirty="0" smtClean="0"/>
                        <a:t>To </a:t>
                      </a:r>
                      <a:br>
                        <a:rPr lang="en-GB" sz="2400" b="1" dirty="0" smtClean="0"/>
                      </a:br>
                      <a:r>
                        <a:rPr lang="en-GB" sz="2400" b="1" dirty="0" smtClean="0"/>
                        <a:t>Rural</a:t>
                      </a:r>
                      <a:endParaRPr lang="en-GB" sz="2400" b="1" dirty="0"/>
                    </a:p>
                  </a:txBody>
                  <a:tcPr/>
                </a:tc>
                <a:tc>
                  <a:txBody>
                    <a:bodyPr/>
                    <a:lstStyle/>
                    <a:p>
                      <a:r>
                        <a:rPr lang="en-GB" sz="2800" dirty="0" smtClean="0"/>
                        <a:t>40.9 miles</a:t>
                      </a:r>
                      <a:endParaRPr lang="en-GB" sz="2800" dirty="0"/>
                    </a:p>
                  </a:txBody>
                  <a:tcPr/>
                </a:tc>
                <a:tc>
                  <a:txBody>
                    <a:bodyPr/>
                    <a:lstStyle/>
                    <a:p>
                      <a:r>
                        <a:rPr lang="en-GB" sz="2800" dirty="0" smtClean="0"/>
                        <a:t>8.6 miles</a:t>
                      </a:r>
                      <a:endParaRPr lang="en-GB" sz="2800" dirty="0"/>
                    </a:p>
                  </a:txBody>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197042390"/>
              </p:ext>
            </p:extLst>
          </p:nvPr>
        </p:nvGraphicFramePr>
        <p:xfrm>
          <a:off x="5014334" y="4028648"/>
          <a:ext cx="3518106" cy="2712720"/>
        </p:xfrm>
        <a:graphic>
          <a:graphicData uri="http://schemas.openxmlformats.org/drawingml/2006/table">
            <a:tbl>
              <a:tblPr firstRow="1" bandRow="1">
                <a:tableStyleId>{5C22544A-7EE6-4342-B048-85BDC9FD1C3A}</a:tableStyleId>
              </a:tblPr>
              <a:tblGrid>
                <a:gridCol w="1172702"/>
                <a:gridCol w="1172702"/>
                <a:gridCol w="1172702"/>
              </a:tblGrid>
              <a:tr h="708079">
                <a:tc>
                  <a:txBody>
                    <a:bodyPr/>
                    <a:lstStyle/>
                    <a:p>
                      <a:r>
                        <a:rPr lang="en-GB" sz="2400" dirty="0" smtClean="0"/>
                        <a:t>MOVE CLOSER</a:t>
                      </a:r>
                      <a:endParaRPr lang="en-GB" sz="2400" dirty="0"/>
                    </a:p>
                  </a:txBody>
                  <a:tcPr/>
                </a:tc>
                <a:tc>
                  <a:txBody>
                    <a:bodyPr/>
                    <a:lstStyle/>
                    <a:p>
                      <a:r>
                        <a:rPr lang="en-GB" sz="2400" dirty="0" smtClean="0"/>
                        <a:t>From</a:t>
                      </a:r>
                      <a:br>
                        <a:rPr lang="en-GB" sz="2400" dirty="0" smtClean="0"/>
                      </a:br>
                      <a:r>
                        <a:rPr lang="en-GB" sz="2400" dirty="0" smtClean="0"/>
                        <a:t>Urban</a:t>
                      </a:r>
                      <a:endParaRPr lang="en-GB" sz="2400" dirty="0"/>
                    </a:p>
                  </a:txBody>
                  <a:tcPr/>
                </a:tc>
                <a:tc>
                  <a:txBody>
                    <a:bodyPr/>
                    <a:lstStyle/>
                    <a:p>
                      <a:r>
                        <a:rPr lang="en-GB" sz="2400" dirty="0" smtClean="0"/>
                        <a:t>From</a:t>
                      </a:r>
                      <a:br>
                        <a:rPr lang="en-GB" sz="2400" dirty="0" smtClean="0"/>
                      </a:br>
                      <a:r>
                        <a:rPr lang="en-GB" sz="2400" dirty="0" smtClean="0"/>
                        <a:t>Rural</a:t>
                      </a:r>
                      <a:endParaRPr lang="en-GB" sz="2400" dirty="0"/>
                    </a:p>
                  </a:txBody>
                  <a:tcPr/>
                </a:tc>
              </a:tr>
              <a:tr h="708079">
                <a:tc>
                  <a:txBody>
                    <a:bodyPr/>
                    <a:lstStyle/>
                    <a:p>
                      <a:r>
                        <a:rPr lang="en-GB" sz="2400" b="1" dirty="0" smtClean="0"/>
                        <a:t>To</a:t>
                      </a:r>
                      <a:br>
                        <a:rPr lang="en-GB" sz="2400" b="1" dirty="0" smtClean="0"/>
                      </a:br>
                      <a:r>
                        <a:rPr lang="en-GB" sz="2400" b="1" dirty="0" smtClean="0"/>
                        <a:t>Urban</a:t>
                      </a:r>
                      <a:endParaRPr lang="en-GB" sz="2400" b="1" dirty="0"/>
                    </a:p>
                  </a:txBody>
                  <a:tcPr/>
                </a:tc>
                <a:tc>
                  <a:txBody>
                    <a:bodyPr/>
                    <a:lstStyle/>
                    <a:p>
                      <a:r>
                        <a:rPr lang="en-GB" sz="2800" dirty="0" smtClean="0"/>
                        <a:t>68.7 miles</a:t>
                      </a:r>
                      <a:endParaRPr lang="en-GB" sz="2800" dirty="0"/>
                    </a:p>
                  </a:txBody>
                  <a:tcPr/>
                </a:tc>
                <a:tc>
                  <a:txBody>
                    <a:bodyPr/>
                    <a:lstStyle/>
                    <a:p>
                      <a:r>
                        <a:rPr lang="en-GB" sz="2800" dirty="0" smtClean="0"/>
                        <a:t>105.1 miles</a:t>
                      </a:r>
                      <a:endParaRPr lang="en-GB" sz="2800" dirty="0"/>
                    </a:p>
                  </a:txBody>
                  <a:tcPr/>
                </a:tc>
              </a:tr>
              <a:tr h="708079">
                <a:tc>
                  <a:txBody>
                    <a:bodyPr/>
                    <a:lstStyle/>
                    <a:p>
                      <a:r>
                        <a:rPr lang="en-GB" sz="2400" b="1" dirty="0" smtClean="0"/>
                        <a:t>To</a:t>
                      </a:r>
                      <a:br>
                        <a:rPr lang="en-GB" sz="2400" b="1" dirty="0" smtClean="0"/>
                      </a:br>
                      <a:r>
                        <a:rPr lang="en-GB" sz="2400" b="1" dirty="0" smtClean="0"/>
                        <a:t>Rural</a:t>
                      </a:r>
                      <a:endParaRPr lang="en-GB" sz="2400" b="1" dirty="0"/>
                    </a:p>
                  </a:txBody>
                  <a:tcPr/>
                </a:tc>
                <a:tc>
                  <a:txBody>
                    <a:bodyPr/>
                    <a:lstStyle/>
                    <a:p>
                      <a:r>
                        <a:rPr lang="en-GB" sz="2800" dirty="0" smtClean="0"/>
                        <a:t>128.0miles</a:t>
                      </a:r>
                      <a:endParaRPr lang="en-GB" sz="2800" dirty="0"/>
                    </a:p>
                  </a:txBody>
                  <a:tcPr/>
                </a:tc>
                <a:tc>
                  <a:txBody>
                    <a:bodyPr/>
                    <a:lstStyle/>
                    <a:p>
                      <a:r>
                        <a:rPr lang="en-GB" sz="2800" dirty="0" smtClean="0"/>
                        <a:t>79.3</a:t>
                      </a:r>
                      <a:r>
                        <a:rPr lang="en-GB" sz="2800" baseline="0" dirty="0" smtClean="0"/>
                        <a:t> </a:t>
                      </a:r>
                      <a:r>
                        <a:rPr lang="en-GB" sz="2800" dirty="0" smtClean="0"/>
                        <a:t>miles</a:t>
                      </a:r>
                      <a:endParaRPr lang="en-GB" sz="2800" dirty="0"/>
                    </a:p>
                  </a:txBody>
                  <a:tcPr/>
                </a:tc>
              </a:tr>
            </a:tbl>
          </a:graphicData>
        </a:graphic>
      </p:graphicFrame>
    </p:spTree>
    <p:extLst>
      <p:ext uri="{BB962C8B-B14F-4D97-AF65-F5344CB8AC3E}">
        <p14:creationId xmlns:p14="http://schemas.microsoft.com/office/powerpoint/2010/main" val="29361683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Distance of move (log miles)</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2488313093"/>
              </p:ext>
            </p:extLst>
          </p:nvPr>
        </p:nvGraphicFramePr>
        <p:xfrm>
          <a:off x="611560" y="1271352"/>
          <a:ext cx="5184576" cy="5398008"/>
        </p:xfrm>
        <a:graphic>
          <a:graphicData uri="http://schemas.openxmlformats.org/drawingml/2006/table">
            <a:tbl>
              <a:tblPr>
                <a:tableStyleId>{5C22544A-7EE6-4342-B048-85BDC9FD1C3A}</a:tableStyleId>
              </a:tblPr>
              <a:tblGrid>
                <a:gridCol w="3559560"/>
                <a:gridCol w="1625016"/>
              </a:tblGrid>
              <a:tr h="161457">
                <a:tc>
                  <a:txBody>
                    <a:bodyPr/>
                    <a:lstStyle/>
                    <a:p>
                      <a:pPr>
                        <a:lnSpc>
                          <a:spcPct val="115000"/>
                        </a:lnSpc>
                        <a:spcAft>
                          <a:spcPts val="0"/>
                        </a:spcAft>
                      </a:pPr>
                      <a:r>
                        <a:rPr lang="en-US" sz="2800" b="1" dirty="0" err="1">
                          <a:effectLst/>
                        </a:rPr>
                        <a:t>moveinwithfamily</a:t>
                      </a:r>
                      <a:endParaRPr lang="en-GB" sz="2400" b="1" dirty="0">
                        <a:effectLst/>
                        <a:latin typeface="Calibri"/>
                        <a:ea typeface="Times New Roman"/>
                        <a:cs typeface="Times New Roman"/>
                      </a:endParaRPr>
                    </a:p>
                  </a:txBody>
                  <a:tcPr marL="26324" marR="26324" marT="0" marB="0"/>
                </a:tc>
                <a:tc>
                  <a:txBody>
                    <a:bodyPr/>
                    <a:lstStyle/>
                    <a:p>
                      <a:pPr algn="r">
                        <a:lnSpc>
                          <a:spcPct val="115000"/>
                        </a:lnSpc>
                        <a:spcAft>
                          <a:spcPts val="0"/>
                        </a:spcAft>
                      </a:pPr>
                      <a:r>
                        <a:rPr lang="en-US" sz="2800" dirty="0">
                          <a:effectLst/>
                        </a:rPr>
                        <a:t>1.351</a:t>
                      </a:r>
                      <a:endParaRPr lang="en-GB" sz="2400" dirty="0">
                        <a:effectLst/>
                        <a:latin typeface="Calibri"/>
                        <a:ea typeface="Times New Roman"/>
                        <a:cs typeface="Times New Roman"/>
                      </a:endParaRPr>
                    </a:p>
                  </a:txBody>
                  <a:tcPr marL="26324" marR="26324" marT="0" marB="0"/>
                </a:tc>
              </a:tr>
              <a:tr h="80728">
                <a:tc>
                  <a:txBody>
                    <a:bodyPr/>
                    <a:lstStyle/>
                    <a:p>
                      <a:pPr>
                        <a:lnSpc>
                          <a:spcPct val="115000"/>
                        </a:lnSpc>
                        <a:spcAft>
                          <a:spcPts val="0"/>
                        </a:spcAft>
                      </a:pPr>
                      <a:r>
                        <a:rPr lang="en-US" sz="1600" b="1" dirty="0">
                          <a:effectLst/>
                        </a:rPr>
                        <a:t> </a:t>
                      </a:r>
                      <a:endParaRPr lang="en-GB" sz="1400" b="1" dirty="0">
                        <a:effectLst/>
                        <a:latin typeface="Calibri"/>
                        <a:ea typeface="Times New Roman"/>
                        <a:cs typeface="Times New Roman"/>
                      </a:endParaRPr>
                    </a:p>
                  </a:txBody>
                  <a:tcPr marL="26324" marR="26324" marT="0" marB="0"/>
                </a:tc>
                <a:tc>
                  <a:txBody>
                    <a:bodyPr/>
                    <a:lstStyle/>
                    <a:p>
                      <a:pPr algn="r">
                        <a:lnSpc>
                          <a:spcPct val="115000"/>
                        </a:lnSpc>
                        <a:spcAft>
                          <a:spcPts val="0"/>
                        </a:spcAft>
                      </a:pPr>
                      <a:r>
                        <a:rPr lang="en-US" sz="1600" dirty="0">
                          <a:effectLst/>
                        </a:rPr>
                        <a:t>(0.416)***</a:t>
                      </a:r>
                      <a:endParaRPr lang="en-GB" sz="1400" dirty="0">
                        <a:effectLst/>
                        <a:latin typeface="Calibri"/>
                        <a:ea typeface="Times New Roman"/>
                        <a:cs typeface="Times New Roman"/>
                      </a:endParaRPr>
                    </a:p>
                  </a:txBody>
                  <a:tcPr marL="26324" marR="26324" marT="0" marB="0"/>
                </a:tc>
              </a:tr>
              <a:tr h="80728">
                <a:tc>
                  <a:txBody>
                    <a:bodyPr/>
                    <a:lstStyle/>
                    <a:p>
                      <a:pPr>
                        <a:lnSpc>
                          <a:spcPct val="115000"/>
                        </a:lnSpc>
                        <a:spcAft>
                          <a:spcPts val="0"/>
                        </a:spcAft>
                      </a:pPr>
                      <a:r>
                        <a:rPr lang="en-US" sz="2800" b="1" dirty="0" err="1">
                          <a:effectLst/>
                        </a:rPr>
                        <a:t>movehealth</a:t>
                      </a:r>
                      <a:endParaRPr lang="en-GB" sz="2400" b="1" dirty="0">
                        <a:effectLst/>
                        <a:latin typeface="Calibri"/>
                        <a:ea typeface="Times New Roman"/>
                        <a:cs typeface="Times New Roman"/>
                      </a:endParaRPr>
                    </a:p>
                  </a:txBody>
                  <a:tcPr marL="26324" marR="26324" marT="0" marB="0"/>
                </a:tc>
                <a:tc>
                  <a:txBody>
                    <a:bodyPr/>
                    <a:lstStyle/>
                    <a:p>
                      <a:pPr algn="r">
                        <a:lnSpc>
                          <a:spcPct val="115000"/>
                        </a:lnSpc>
                        <a:spcAft>
                          <a:spcPts val="0"/>
                        </a:spcAft>
                      </a:pPr>
                      <a:r>
                        <a:rPr lang="en-US" sz="2800" dirty="0">
                          <a:effectLst/>
                        </a:rPr>
                        <a:t>-0.0757</a:t>
                      </a:r>
                      <a:endParaRPr lang="en-GB" sz="2400" dirty="0">
                        <a:effectLst/>
                        <a:latin typeface="Calibri"/>
                        <a:ea typeface="Times New Roman"/>
                        <a:cs typeface="Times New Roman"/>
                      </a:endParaRPr>
                    </a:p>
                  </a:txBody>
                  <a:tcPr marL="26324" marR="26324" marT="0" marB="0"/>
                </a:tc>
              </a:tr>
              <a:tr h="80728">
                <a:tc>
                  <a:txBody>
                    <a:bodyPr/>
                    <a:lstStyle/>
                    <a:p>
                      <a:pPr>
                        <a:lnSpc>
                          <a:spcPct val="115000"/>
                        </a:lnSpc>
                        <a:spcAft>
                          <a:spcPts val="0"/>
                        </a:spcAft>
                      </a:pPr>
                      <a:r>
                        <a:rPr lang="en-US" sz="1600" b="1" dirty="0">
                          <a:effectLst/>
                        </a:rPr>
                        <a:t> </a:t>
                      </a:r>
                      <a:endParaRPr lang="en-GB" sz="1400" b="1" dirty="0">
                        <a:effectLst/>
                        <a:latin typeface="Calibri"/>
                        <a:ea typeface="Times New Roman"/>
                        <a:cs typeface="Times New Roman"/>
                      </a:endParaRPr>
                    </a:p>
                  </a:txBody>
                  <a:tcPr marL="26324" marR="26324" marT="0" marB="0"/>
                </a:tc>
                <a:tc>
                  <a:txBody>
                    <a:bodyPr/>
                    <a:lstStyle/>
                    <a:p>
                      <a:pPr algn="r">
                        <a:lnSpc>
                          <a:spcPct val="115000"/>
                        </a:lnSpc>
                        <a:spcAft>
                          <a:spcPts val="0"/>
                        </a:spcAft>
                      </a:pPr>
                      <a:r>
                        <a:rPr lang="en-US" sz="1600" dirty="0">
                          <a:effectLst/>
                        </a:rPr>
                        <a:t>(0.219)</a:t>
                      </a:r>
                      <a:endParaRPr lang="en-GB" sz="1400" dirty="0">
                        <a:effectLst/>
                        <a:latin typeface="Calibri"/>
                        <a:ea typeface="Times New Roman"/>
                        <a:cs typeface="Times New Roman"/>
                      </a:endParaRPr>
                    </a:p>
                  </a:txBody>
                  <a:tcPr marL="26324" marR="26324" marT="0" marB="0"/>
                </a:tc>
              </a:tr>
              <a:tr h="80728">
                <a:tc>
                  <a:txBody>
                    <a:bodyPr/>
                    <a:lstStyle/>
                    <a:p>
                      <a:pPr>
                        <a:lnSpc>
                          <a:spcPct val="115000"/>
                        </a:lnSpc>
                        <a:spcAft>
                          <a:spcPts val="0"/>
                        </a:spcAft>
                      </a:pPr>
                      <a:r>
                        <a:rPr lang="en-US" sz="2800" b="1" dirty="0" err="1" smtClean="0">
                          <a:effectLst/>
                        </a:rPr>
                        <a:t>moveduetostairs</a:t>
                      </a:r>
                      <a:endParaRPr lang="en-GB" sz="2400" b="1" dirty="0">
                        <a:effectLst/>
                        <a:latin typeface="Calibri"/>
                        <a:ea typeface="Times New Roman"/>
                        <a:cs typeface="Times New Roman"/>
                      </a:endParaRPr>
                    </a:p>
                  </a:txBody>
                  <a:tcPr marL="26324" marR="26324" marT="0" marB="0"/>
                </a:tc>
                <a:tc>
                  <a:txBody>
                    <a:bodyPr/>
                    <a:lstStyle/>
                    <a:p>
                      <a:pPr algn="r">
                        <a:lnSpc>
                          <a:spcPct val="115000"/>
                        </a:lnSpc>
                        <a:spcAft>
                          <a:spcPts val="0"/>
                        </a:spcAft>
                      </a:pPr>
                      <a:r>
                        <a:rPr lang="en-US" sz="2800" dirty="0">
                          <a:effectLst/>
                        </a:rPr>
                        <a:t>-0.891</a:t>
                      </a:r>
                      <a:endParaRPr lang="en-GB" sz="2400" dirty="0">
                        <a:effectLst/>
                        <a:latin typeface="Calibri"/>
                        <a:ea typeface="Times New Roman"/>
                        <a:cs typeface="Times New Roman"/>
                      </a:endParaRPr>
                    </a:p>
                  </a:txBody>
                  <a:tcPr marL="26324" marR="26324" marT="0" marB="0"/>
                </a:tc>
              </a:tr>
              <a:tr h="80728">
                <a:tc>
                  <a:txBody>
                    <a:bodyPr/>
                    <a:lstStyle/>
                    <a:p>
                      <a:pPr>
                        <a:lnSpc>
                          <a:spcPct val="115000"/>
                        </a:lnSpc>
                        <a:spcAft>
                          <a:spcPts val="0"/>
                        </a:spcAft>
                      </a:pPr>
                      <a:r>
                        <a:rPr lang="en-US" sz="1600" b="1" dirty="0">
                          <a:effectLst/>
                        </a:rPr>
                        <a:t> </a:t>
                      </a:r>
                      <a:endParaRPr lang="en-GB" sz="1400" b="1" dirty="0">
                        <a:effectLst/>
                        <a:latin typeface="Calibri"/>
                        <a:ea typeface="Times New Roman"/>
                        <a:cs typeface="Times New Roman"/>
                      </a:endParaRPr>
                    </a:p>
                  </a:txBody>
                  <a:tcPr marL="26324" marR="26324" marT="0" marB="0"/>
                </a:tc>
                <a:tc>
                  <a:txBody>
                    <a:bodyPr/>
                    <a:lstStyle/>
                    <a:p>
                      <a:pPr algn="r">
                        <a:lnSpc>
                          <a:spcPct val="115000"/>
                        </a:lnSpc>
                        <a:spcAft>
                          <a:spcPts val="0"/>
                        </a:spcAft>
                      </a:pPr>
                      <a:r>
                        <a:rPr lang="en-US" sz="1600" dirty="0">
                          <a:effectLst/>
                        </a:rPr>
                        <a:t>(0.198)***</a:t>
                      </a:r>
                      <a:endParaRPr lang="en-GB" sz="1400" dirty="0">
                        <a:effectLst/>
                        <a:latin typeface="Calibri"/>
                        <a:ea typeface="Times New Roman"/>
                        <a:cs typeface="Times New Roman"/>
                      </a:endParaRPr>
                    </a:p>
                  </a:txBody>
                  <a:tcPr marL="26324" marR="26324" marT="0" marB="0"/>
                </a:tc>
              </a:tr>
              <a:tr h="161457">
                <a:tc>
                  <a:txBody>
                    <a:bodyPr/>
                    <a:lstStyle/>
                    <a:p>
                      <a:pPr>
                        <a:lnSpc>
                          <a:spcPct val="115000"/>
                        </a:lnSpc>
                        <a:spcAft>
                          <a:spcPts val="0"/>
                        </a:spcAft>
                      </a:pPr>
                      <a:r>
                        <a:rPr lang="en-US" sz="2800" b="1" dirty="0" err="1">
                          <a:effectLst/>
                        </a:rPr>
                        <a:t>movecloserfamily</a:t>
                      </a:r>
                      <a:endParaRPr lang="en-GB" sz="2400" b="1" dirty="0">
                        <a:effectLst/>
                        <a:latin typeface="Calibri"/>
                        <a:ea typeface="Times New Roman"/>
                        <a:cs typeface="Times New Roman"/>
                      </a:endParaRPr>
                    </a:p>
                  </a:txBody>
                  <a:tcPr marL="26324" marR="26324" marT="0" marB="0"/>
                </a:tc>
                <a:tc>
                  <a:txBody>
                    <a:bodyPr/>
                    <a:lstStyle/>
                    <a:p>
                      <a:pPr algn="r">
                        <a:lnSpc>
                          <a:spcPct val="115000"/>
                        </a:lnSpc>
                        <a:spcAft>
                          <a:spcPts val="0"/>
                        </a:spcAft>
                      </a:pPr>
                      <a:r>
                        <a:rPr lang="en-US" sz="2800" dirty="0">
                          <a:effectLst/>
                        </a:rPr>
                        <a:t>2.387</a:t>
                      </a:r>
                      <a:endParaRPr lang="en-GB" sz="2400" dirty="0">
                        <a:effectLst/>
                        <a:latin typeface="Calibri"/>
                        <a:ea typeface="Times New Roman"/>
                        <a:cs typeface="Times New Roman"/>
                      </a:endParaRPr>
                    </a:p>
                  </a:txBody>
                  <a:tcPr marL="26324" marR="26324" marT="0" marB="0"/>
                </a:tc>
              </a:tr>
              <a:tr h="80728">
                <a:tc>
                  <a:txBody>
                    <a:bodyPr/>
                    <a:lstStyle/>
                    <a:p>
                      <a:pPr>
                        <a:lnSpc>
                          <a:spcPct val="115000"/>
                        </a:lnSpc>
                        <a:spcAft>
                          <a:spcPts val="0"/>
                        </a:spcAft>
                      </a:pPr>
                      <a:r>
                        <a:rPr lang="en-US" sz="1600" b="1" dirty="0">
                          <a:effectLst/>
                        </a:rPr>
                        <a:t> </a:t>
                      </a:r>
                      <a:endParaRPr lang="en-GB" sz="1400" b="1" dirty="0">
                        <a:effectLst/>
                        <a:latin typeface="Calibri"/>
                        <a:ea typeface="Times New Roman"/>
                        <a:cs typeface="Times New Roman"/>
                      </a:endParaRPr>
                    </a:p>
                  </a:txBody>
                  <a:tcPr marL="26324" marR="26324" marT="0" marB="0"/>
                </a:tc>
                <a:tc>
                  <a:txBody>
                    <a:bodyPr/>
                    <a:lstStyle/>
                    <a:p>
                      <a:pPr algn="r">
                        <a:lnSpc>
                          <a:spcPct val="115000"/>
                        </a:lnSpc>
                        <a:spcAft>
                          <a:spcPts val="0"/>
                        </a:spcAft>
                      </a:pPr>
                      <a:r>
                        <a:rPr lang="en-US" sz="1600" dirty="0">
                          <a:effectLst/>
                        </a:rPr>
                        <a:t>(0.188)***</a:t>
                      </a:r>
                      <a:endParaRPr lang="en-GB" sz="1400" dirty="0">
                        <a:effectLst/>
                        <a:latin typeface="Calibri"/>
                        <a:ea typeface="Times New Roman"/>
                        <a:cs typeface="Times New Roman"/>
                      </a:endParaRPr>
                    </a:p>
                  </a:txBody>
                  <a:tcPr marL="26324" marR="26324" marT="0" marB="0"/>
                </a:tc>
              </a:tr>
              <a:tr h="80728">
                <a:tc>
                  <a:txBody>
                    <a:bodyPr/>
                    <a:lstStyle/>
                    <a:p>
                      <a:pPr>
                        <a:lnSpc>
                          <a:spcPct val="115000"/>
                        </a:lnSpc>
                        <a:spcAft>
                          <a:spcPts val="0"/>
                        </a:spcAft>
                      </a:pPr>
                      <a:r>
                        <a:rPr lang="en-US" sz="2800" b="1" dirty="0" smtClean="0">
                          <a:effectLst/>
                        </a:rPr>
                        <a:t>Urban &gt;&gt; rural</a:t>
                      </a:r>
                      <a:endParaRPr lang="en-GB" sz="2400" b="1" dirty="0">
                        <a:effectLst/>
                        <a:latin typeface="Calibri"/>
                        <a:ea typeface="Times New Roman"/>
                        <a:cs typeface="Times New Roman"/>
                      </a:endParaRPr>
                    </a:p>
                  </a:txBody>
                  <a:tcPr marL="26324" marR="26324" marT="0" marB="0"/>
                </a:tc>
                <a:tc>
                  <a:txBody>
                    <a:bodyPr/>
                    <a:lstStyle/>
                    <a:p>
                      <a:pPr algn="r">
                        <a:lnSpc>
                          <a:spcPct val="115000"/>
                        </a:lnSpc>
                        <a:spcAft>
                          <a:spcPts val="0"/>
                        </a:spcAft>
                      </a:pPr>
                      <a:r>
                        <a:rPr lang="en-US" sz="2800" dirty="0">
                          <a:effectLst/>
                        </a:rPr>
                        <a:t>1.757</a:t>
                      </a:r>
                      <a:endParaRPr lang="en-GB" sz="2400" dirty="0">
                        <a:effectLst/>
                        <a:latin typeface="Calibri"/>
                        <a:ea typeface="Times New Roman"/>
                        <a:cs typeface="Times New Roman"/>
                      </a:endParaRPr>
                    </a:p>
                  </a:txBody>
                  <a:tcPr marL="26324" marR="26324" marT="0" marB="0"/>
                </a:tc>
              </a:tr>
              <a:tr h="80728">
                <a:tc>
                  <a:txBody>
                    <a:bodyPr/>
                    <a:lstStyle/>
                    <a:p>
                      <a:pPr>
                        <a:lnSpc>
                          <a:spcPct val="115000"/>
                        </a:lnSpc>
                        <a:spcAft>
                          <a:spcPts val="0"/>
                        </a:spcAft>
                      </a:pPr>
                      <a:r>
                        <a:rPr lang="en-US" sz="1600" b="1" dirty="0">
                          <a:effectLst/>
                        </a:rPr>
                        <a:t> </a:t>
                      </a:r>
                      <a:endParaRPr lang="en-GB" sz="1400" b="1" dirty="0">
                        <a:effectLst/>
                        <a:latin typeface="Calibri"/>
                        <a:ea typeface="Times New Roman"/>
                        <a:cs typeface="Times New Roman"/>
                      </a:endParaRPr>
                    </a:p>
                  </a:txBody>
                  <a:tcPr marL="26324" marR="26324" marT="0" marB="0"/>
                </a:tc>
                <a:tc>
                  <a:txBody>
                    <a:bodyPr/>
                    <a:lstStyle/>
                    <a:p>
                      <a:pPr algn="r">
                        <a:lnSpc>
                          <a:spcPct val="115000"/>
                        </a:lnSpc>
                        <a:spcAft>
                          <a:spcPts val="0"/>
                        </a:spcAft>
                      </a:pPr>
                      <a:r>
                        <a:rPr lang="en-US" sz="1600" dirty="0">
                          <a:effectLst/>
                        </a:rPr>
                        <a:t>(0.244)***</a:t>
                      </a:r>
                      <a:endParaRPr lang="en-GB" sz="1400" dirty="0">
                        <a:effectLst/>
                        <a:latin typeface="Calibri"/>
                        <a:ea typeface="Times New Roman"/>
                        <a:cs typeface="Times New Roman"/>
                      </a:endParaRPr>
                    </a:p>
                  </a:txBody>
                  <a:tcPr marL="26324" marR="26324" marT="0" marB="0"/>
                </a:tc>
              </a:tr>
              <a:tr h="80728">
                <a:tc>
                  <a:txBody>
                    <a:bodyPr/>
                    <a:lstStyle/>
                    <a:p>
                      <a:pPr>
                        <a:lnSpc>
                          <a:spcPct val="115000"/>
                        </a:lnSpc>
                        <a:spcAft>
                          <a:spcPts val="0"/>
                        </a:spcAft>
                      </a:pPr>
                      <a:r>
                        <a:rPr lang="en-US" sz="2800" b="1" dirty="0" smtClean="0">
                          <a:effectLst/>
                        </a:rPr>
                        <a:t>Rural &gt;&gt; urban</a:t>
                      </a:r>
                      <a:endParaRPr lang="en-GB" sz="2400" b="1" dirty="0">
                        <a:effectLst/>
                        <a:latin typeface="Calibri"/>
                        <a:ea typeface="Times New Roman"/>
                        <a:cs typeface="Times New Roman"/>
                      </a:endParaRPr>
                    </a:p>
                  </a:txBody>
                  <a:tcPr marL="26324" marR="26324" marT="0" marB="0"/>
                </a:tc>
                <a:tc>
                  <a:txBody>
                    <a:bodyPr/>
                    <a:lstStyle/>
                    <a:p>
                      <a:pPr algn="r">
                        <a:lnSpc>
                          <a:spcPct val="115000"/>
                        </a:lnSpc>
                        <a:spcAft>
                          <a:spcPts val="0"/>
                        </a:spcAft>
                      </a:pPr>
                      <a:r>
                        <a:rPr lang="en-US" sz="2800" dirty="0">
                          <a:effectLst/>
                        </a:rPr>
                        <a:t>1.003</a:t>
                      </a:r>
                      <a:endParaRPr lang="en-GB" sz="2400" dirty="0">
                        <a:effectLst/>
                        <a:latin typeface="Calibri"/>
                        <a:ea typeface="Times New Roman"/>
                        <a:cs typeface="Times New Roman"/>
                      </a:endParaRPr>
                    </a:p>
                  </a:txBody>
                  <a:tcPr marL="26324" marR="26324" marT="0" marB="0"/>
                </a:tc>
              </a:tr>
              <a:tr h="80728">
                <a:tc>
                  <a:txBody>
                    <a:bodyPr/>
                    <a:lstStyle/>
                    <a:p>
                      <a:pPr>
                        <a:lnSpc>
                          <a:spcPct val="115000"/>
                        </a:lnSpc>
                        <a:spcAft>
                          <a:spcPts val="0"/>
                        </a:spcAft>
                      </a:pPr>
                      <a:r>
                        <a:rPr lang="en-US" sz="1600" b="1" dirty="0">
                          <a:effectLst/>
                        </a:rPr>
                        <a:t> </a:t>
                      </a:r>
                      <a:endParaRPr lang="en-GB" sz="1400" b="1" dirty="0">
                        <a:effectLst/>
                        <a:latin typeface="Calibri"/>
                        <a:ea typeface="Times New Roman"/>
                        <a:cs typeface="Times New Roman"/>
                      </a:endParaRPr>
                    </a:p>
                  </a:txBody>
                  <a:tcPr marL="26324" marR="26324" marT="0" marB="0"/>
                </a:tc>
                <a:tc>
                  <a:txBody>
                    <a:bodyPr/>
                    <a:lstStyle/>
                    <a:p>
                      <a:pPr algn="r">
                        <a:lnSpc>
                          <a:spcPct val="115000"/>
                        </a:lnSpc>
                        <a:spcAft>
                          <a:spcPts val="0"/>
                        </a:spcAft>
                      </a:pPr>
                      <a:r>
                        <a:rPr lang="en-US" sz="1600" dirty="0">
                          <a:effectLst/>
                        </a:rPr>
                        <a:t>(0.179)***</a:t>
                      </a:r>
                      <a:endParaRPr lang="en-GB" sz="1400" dirty="0">
                        <a:effectLst/>
                        <a:latin typeface="Calibri"/>
                        <a:ea typeface="Times New Roman"/>
                        <a:cs typeface="Times New Roman"/>
                      </a:endParaRPr>
                    </a:p>
                  </a:txBody>
                  <a:tcPr marL="26324" marR="26324" marT="0" marB="0"/>
                </a:tc>
              </a:tr>
              <a:tr h="80728">
                <a:tc>
                  <a:txBody>
                    <a:bodyPr/>
                    <a:lstStyle/>
                    <a:p>
                      <a:pPr>
                        <a:lnSpc>
                          <a:spcPct val="115000"/>
                        </a:lnSpc>
                        <a:spcAft>
                          <a:spcPts val="0"/>
                        </a:spcAft>
                      </a:pPr>
                      <a:r>
                        <a:rPr lang="en-US" sz="2800" b="1" dirty="0" smtClean="0">
                          <a:effectLst/>
                        </a:rPr>
                        <a:t>Rural &gt;&gt; rural</a:t>
                      </a:r>
                      <a:endParaRPr lang="en-GB" sz="2400" b="1" dirty="0">
                        <a:effectLst/>
                        <a:latin typeface="Calibri"/>
                        <a:ea typeface="Times New Roman"/>
                        <a:cs typeface="Times New Roman"/>
                      </a:endParaRPr>
                    </a:p>
                  </a:txBody>
                  <a:tcPr marL="26324" marR="26324" marT="0" marB="0"/>
                </a:tc>
                <a:tc>
                  <a:txBody>
                    <a:bodyPr/>
                    <a:lstStyle/>
                    <a:p>
                      <a:pPr algn="r">
                        <a:lnSpc>
                          <a:spcPct val="115000"/>
                        </a:lnSpc>
                        <a:spcAft>
                          <a:spcPts val="0"/>
                        </a:spcAft>
                      </a:pPr>
                      <a:r>
                        <a:rPr lang="en-US" sz="2800" dirty="0">
                          <a:effectLst/>
                        </a:rPr>
                        <a:t>0.759</a:t>
                      </a:r>
                      <a:endParaRPr lang="en-GB" sz="2400" dirty="0">
                        <a:effectLst/>
                        <a:latin typeface="Calibri"/>
                        <a:ea typeface="Times New Roman"/>
                        <a:cs typeface="Times New Roman"/>
                      </a:endParaRPr>
                    </a:p>
                  </a:txBody>
                  <a:tcPr marL="26324" marR="26324" marT="0" marB="0"/>
                </a:tc>
              </a:tr>
              <a:tr h="80728">
                <a:tc>
                  <a:txBody>
                    <a:bodyPr/>
                    <a:lstStyle/>
                    <a:p>
                      <a:pPr>
                        <a:lnSpc>
                          <a:spcPct val="115000"/>
                        </a:lnSpc>
                        <a:spcAft>
                          <a:spcPts val="0"/>
                        </a:spcAft>
                      </a:pPr>
                      <a:r>
                        <a:rPr lang="en-US" sz="1600" b="1" dirty="0">
                          <a:effectLst/>
                        </a:rPr>
                        <a:t> </a:t>
                      </a:r>
                      <a:endParaRPr lang="en-GB" sz="1400" b="1" dirty="0">
                        <a:effectLst/>
                        <a:latin typeface="Calibri"/>
                        <a:ea typeface="Times New Roman"/>
                        <a:cs typeface="Times New Roman"/>
                      </a:endParaRPr>
                    </a:p>
                  </a:txBody>
                  <a:tcPr marL="26324" marR="26324" marT="0" marB="0"/>
                </a:tc>
                <a:tc>
                  <a:txBody>
                    <a:bodyPr/>
                    <a:lstStyle/>
                    <a:p>
                      <a:pPr algn="r">
                        <a:lnSpc>
                          <a:spcPct val="115000"/>
                        </a:lnSpc>
                        <a:spcAft>
                          <a:spcPts val="0"/>
                        </a:spcAft>
                      </a:pPr>
                      <a:r>
                        <a:rPr lang="en-US" sz="1600" dirty="0">
                          <a:effectLst/>
                        </a:rPr>
                        <a:t>(0.264)***</a:t>
                      </a:r>
                      <a:endParaRPr lang="en-GB" sz="1400" dirty="0">
                        <a:effectLst/>
                        <a:latin typeface="Calibri"/>
                        <a:ea typeface="Times New Roman"/>
                        <a:cs typeface="Times New Roman"/>
                      </a:endParaRPr>
                    </a:p>
                  </a:txBody>
                  <a:tcPr marL="26324" marR="26324" marT="0" marB="0"/>
                </a:tc>
              </a:tr>
            </a:tbl>
          </a:graphicData>
        </a:graphic>
      </p:graphicFrame>
      <p:sp>
        <p:nvSpPr>
          <p:cNvPr id="4" name="TextBox 3"/>
          <p:cNvSpPr txBox="1"/>
          <p:nvPr/>
        </p:nvSpPr>
        <p:spPr>
          <a:xfrm>
            <a:off x="6156176" y="1268760"/>
            <a:ext cx="2664296" cy="4154984"/>
          </a:xfrm>
          <a:prstGeom prst="rect">
            <a:avLst/>
          </a:prstGeom>
          <a:noFill/>
        </p:spPr>
        <p:txBody>
          <a:bodyPr wrap="square" rtlCol="0">
            <a:spAutoFit/>
          </a:bodyPr>
          <a:lstStyle/>
          <a:p>
            <a:r>
              <a:rPr lang="en-GB" sz="2400" dirty="0" smtClean="0"/>
              <a:t>Sample of adults aged &gt;=55 years</a:t>
            </a:r>
          </a:p>
          <a:p>
            <a:endParaRPr lang="en-GB" sz="2400" dirty="0"/>
          </a:p>
          <a:p>
            <a:r>
              <a:rPr lang="en-GB" sz="2400" dirty="0" smtClean="0"/>
              <a:t>Other variables in regression but not reported here:</a:t>
            </a:r>
          </a:p>
          <a:p>
            <a:r>
              <a:rPr lang="en-GB" sz="2400" dirty="0"/>
              <a:t>a</a:t>
            </a:r>
            <a:r>
              <a:rPr lang="en-GB" sz="2400" dirty="0" smtClean="0"/>
              <a:t>ge, age</a:t>
            </a:r>
            <a:r>
              <a:rPr lang="en-GB" sz="2400" baseline="30000" dirty="0" smtClean="0"/>
              <a:t>2</a:t>
            </a:r>
            <a:r>
              <a:rPr lang="en-GB" sz="2400" dirty="0" smtClean="0"/>
              <a:t>, gender, region (L), IADLs (L), Hospital visits (L), formal care (L), caree (L)</a:t>
            </a:r>
            <a:endParaRPr lang="en-GB" sz="2400" dirty="0"/>
          </a:p>
        </p:txBody>
      </p:sp>
    </p:spTree>
    <p:extLst>
      <p:ext uri="{BB962C8B-B14F-4D97-AF65-F5344CB8AC3E}">
        <p14:creationId xmlns:p14="http://schemas.microsoft.com/office/powerpoint/2010/main" val="34767183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GB" dirty="0" smtClean="0">
                <a:solidFill>
                  <a:schemeClr val="accent2">
                    <a:lumMod val="60000"/>
                    <a:lumOff val="40000"/>
                  </a:schemeClr>
                </a:solidFill>
              </a:rPr>
              <a:t>|</a:t>
            </a:r>
            <a:r>
              <a:rPr lang="en-GB" dirty="0" smtClean="0"/>
              <a:t> Proximity does not necessarily lead to care</a:t>
            </a:r>
            <a:r>
              <a:rPr lang="en-GB" dirty="0" smtClean="0">
                <a:solidFill>
                  <a:schemeClr val="accent2">
                    <a:lumMod val="60000"/>
                    <a:lumOff val="40000"/>
                  </a:schemeClr>
                </a:solidFill>
              </a:rPr>
              <a:t>|</a:t>
            </a:r>
            <a:r>
              <a:rPr lang="en-GB" dirty="0" smtClean="0"/>
              <a:t> </a:t>
            </a:r>
            <a:br>
              <a:rPr lang="en-GB" dirty="0" smtClean="0"/>
            </a:br>
            <a:r>
              <a:rPr lang="en-GB" dirty="0" smtClean="0">
                <a:solidFill>
                  <a:schemeClr val="accent2">
                    <a:lumMod val="60000"/>
                    <a:lumOff val="40000"/>
                  </a:schemeClr>
                </a:solidFill>
              </a:rPr>
              <a:t>| </a:t>
            </a:r>
            <a:r>
              <a:rPr lang="en-GB" dirty="0" smtClean="0"/>
              <a:t>Wealth makes a difference </a:t>
            </a:r>
            <a:r>
              <a:rPr lang="en-GB" dirty="0" smtClean="0">
                <a:solidFill>
                  <a:schemeClr val="accent2">
                    <a:lumMod val="60000"/>
                    <a:lumOff val="40000"/>
                  </a:schemeClr>
                </a:solidFill>
              </a:rPr>
              <a:t>|</a:t>
            </a:r>
            <a:r>
              <a:rPr lang="en-GB" dirty="0" smtClean="0"/>
              <a:t> </a:t>
            </a:r>
            <a:br>
              <a:rPr lang="en-GB" dirty="0" smtClean="0"/>
            </a:br>
            <a:r>
              <a:rPr lang="en-GB" dirty="0" smtClean="0">
                <a:solidFill>
                  <a:schemeClr val="accent2">
                    <a:lumMod val="60000"/>
                    <a:lumOff val="40000"/>
                  </a:schemeClr>
                </a:solidFill>
              </a:rPr>
              <a:t>| </a:t>
            </a:r>
            <a:r>
              <a:rPr lang="en-GB" dirty="0" smtClean="0"/>
              <a:t>Housing </a:t>
            </a:r>
            <a:r>
              <a:rPr lang="en-GB" dirty="0"/>
              <a:t>market </a:t>
            </a:r>
            <a:r>
              <a:rPr lang="en-GB" dirty="0" smtClean="0"/>
              <a:t>issues </a:t>
            </a:r>
            <a:r>
              <a:rPr lang="en-GB" dirty="0">
                <a:solidFill>
                  <a:schemeClr val="accent2">
                    <a:lumMod val="60000"/>
                    <a:lumOff val="40000"/>
                  </a:schemeClr>
                </a:solidFill>
              </a:rPr>
              <a:t>| </a:t>
            </a:r>
            <a:r>
              <a:rPr lang="en-GB" dirty="0" smtClean="0">
                <a:solidFill>
                  <a:schemeClr val="accent2">
                    <a:lumMod val="60000"/>
                    <a:lumOff val="40000"/>
                  </a:schemeClr>
                </a:solidFill>
              </a:rPr>
              <a:t/>
            </a:r>
            <a:br>
              <a:rPr lang="en-GB" dirty="0" smtClean="0">
                <a:solidFill>
                  <a:schemeClr val="accent2">
                    <a:lumMod val="60000"/>
                    <a:lumOff val="40000"/>
                  </a:schemeClr>
                </a:solidFill>
              </a:rPr>
            </a:br>
            <a:r>
              <a:rPr lang="en-GB" dirty="0" smtClean="0">
                <a:solidFill>
                  <a:schemeClr val="accent2">
                    <a:lumMod val="60000"/>
                    <a:lumOff val="40000"/>
                  </a:schemeClr>
                </a:solidFill>
              </a:rPr>
              <a:t>| </a:t>
            </a:r>
            <a:r>
              <a:rPr lang="en-GB" dirty="0" smtClean="0"/>
              <a:t>Strong attachment </a:t>
            </a:r>
            <a:r>
              <a:rPr lang="en-GB" dirty="0"/>
              <a:t>to place</a:t>
            </a:r>
            <a:r>
              <a:rPr lang="en-GB" dirty="0">
                <a:solidFill>
                  <a:schemeClr val="accent2">
                    <a:lumMod val="60000"/>
                    <a:lumOff val="40000"/>
                  </a:schemeClr>
                </a:solidFill>
              </a:rPr>
              <a:t> |</a:t>
            </a:r>
            <a:r>
              <a:rPr lang="en-GB" dirty="0" smtClean="0"/>
              <a:t> </a:t>
            </a:r>
            <a:br>
              <a:rPr lang="en-GB" dirty="0" smtClean="0"/>
            </a:br>
            <a:r>
              <a:rPr lang="en-GB" dirty="0" smtClean="0">
                <a:solidFill>
                  <a:schemeClr val="accent2">
                    <a:lumMod val="60000"/>
                    <a:lumOff val="40000"/>
                  </a:schemeClr>
                </a:solidFill>
              </a:rPr>
              <a:t>|</a:t>
            </a:r>
            <a:r>
              <a:rPr lang="en-GB" dirty="0" smtClean="0"/>
              <a:t> Family pressure</a:t>
            </a:r>
            <a:r>
              <a:rPr lang="en-GB" dirty="0" smtClean="0">
                <a:solidFill>
                  <a:schemeClr val="accent2">
                    <a:lumMod val="60000"/>
                    <a:lumOff val="40000"/>
                  </a:schemeClr>
                </a:solidFill>
              </a:rPr>
              <a:t>| </a:t>
            </a:r>
            <a:br>
              <a:rPr lang="en-GB" dirty="0" smtClean="0">
                <a:solidFill>
                  <a:schemeClr val="accent2">
                    <a:lumMod val="60000"/>
                    <a:lumOff val="40000"/>
                  </a:schemeClr>
                </a:solidFill>
              </a:rPr>
            </a:br>
            <a:r>
              <a:rPr lang="en-GB" dirty="0" smtClean="0">
                <a:solidFill>
                  <a:schemeClr val="accent2">
                    <a:lumMod val="60000"/>
                    <a:lumOff val="40000"/>
                  </a:schemeClr>
                </a:solidFill>
              </a:rPr>
              <a:t>| </a:t>
            </a:r>
            <a:r>
              <a:rPr lang="en-GB" dirty="0" smtClean="0"/>
              <a:t>Living together is hard </a:t>
            </a:r>
            <a:r>
              <a:rPr lang="en-GB" dirty="0">
                <a:solidFill>
                  <a:schemeClr val="accent2">
                    <a:lumMod val="60000"/>
                    <a:lumOff val="40000"/>
                  </a:schemeClr>
                </a:solidFill>
              </a:rPr>
              <a:t>|</a:t>
            </a:r>
            <a:endParaRPr lang="en-GB" dirty="0"/>
          </a:p>
        </p:txBody>
      </p:sp>
    </p:spTree>
    <p:extLst>
      <p:ext uri="{BB962C8B-B14F-4D97-AF65-F5344CB8AC3E}">
        <p14:creationId xmlns:p14="http://schemas.microsoft.com/office/powerpoint/2010/main" val="26768062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Reasons for moving</a:t>
            </a:r>
            <a:endParaRPr lang="en-GB" dirty="0"/>
          </a:p>
        </p:txBody>
      </p:sp>
      <p:sp>
        <p:nvSpPr>
          <p:cNvPr id="3" name="Content Placeholder 2"/>
          <p:cNvSpPr>
            <a:spLocks noGrp="1"/>
          </p:cNvSpPr>
          <p:nvPr>
            <p:ph idx="1"/>
          </p:nvPr>
        </p:nvSpPr>
        <p:spPr/>
        <p:txBody>
          <a:bodyPr>
            <a:normAutofit fontScale="92500"/>
          </a:bodyPr>
          <a:lstStyle/>
          <a:p>
            <a:r>
              <a:rPr lang="en-GB" dirty="0" smtClean="0"/>
              <a:t>AN03P:	“We were looking for a house in Scotland rather than anything else.  But because we kept coming back [to Angus] for holidays, these were the estate agents’ windows that we kept looking in.”</a:t>
            </a:r>
          </a:p>
          <a:p>
            <a:r>
              <a:rPr lang="en-GB" dirty="0" smtClean="0"/>
              <a:t>“We never even thought about services at all. […]  The move wasn’t made for economic reasons at all, and […] there was more sentiment attached to it than anything else.”</a:t>
            </a:r>
          </a:p>
          <a:p>
            <a:endParaRPr lang="en-GB" dirty="0"/>
          </a:p>
        </p:txBody>
      </p:sp>
    </p:spTree>
    <p:extLst>
      <p:ext uri="{BB962C8B-B14F-4D97-AF65-F5344CB8AC3E}">
        <p14:creationId xmlns:p14="http://schemas.microsoft.com/office/powerpoint/2010/main" val="16701077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Pressure to move</a:t>
            </a:r>
            <a:endParaRPr lang="en-GB" dirty="0"/>
          </a:p>
        </p:txBody>
      </p:sp>
      <p:sp>
        <p:nvSpPr>
          <p:cNvPr id="3" name="Content Placeholder 2"/>
          <p:cNvSpPr>
            <a:spLocks noGrp="1"/>
          </p:cNvSpPr>
          <p:nvPr>
            <p:ph idx="1"/>
          </p:nvPr>
        </p:nvSpPr>
        <p:spPr/>
        <p:txBody>
          <a:bodyPr>
            <a:normAutofit/>
          </a:bodyPr>
          <a:lstStyle/>
          <a:p>
            <a:r>
              <a:rPr lang="en-GB" dirty="0" smtClean="0"/>
              <a:t>Interviewer:	You said the family was keen for you to move?</a:t>
            </a:r>
          </a:p>
          <a:p>
            <a:r>
              <a:rPr lang="en-GB" dirty="0" smtClean="0"/>
              <a:t>AN07P:	“Oh aye, practically helped us to move.  We </a:t>
            </a:r>
            <a:r>
              <a:rPr lang="en-GB" dirty="0" err="1" smtClean="0"/>
              <a:t>wir’nae</a:t>
            </a:r>
            <a:r>
              <a:rPr lang="en-GB" dirty="0" smtClean="0"/>
              <a:t> keen … we would have stuck for a few more years, I think.”</a:t>
            </a:r>
          </a:p>
          <a:p>
            <a:r>
              <a:rPr lang="en-GB" dirty="0" smtClean="0"/>
              <a:t>“[…] so of course [the family] took over.  We were […] thrown out from our own home before we knew where we were.”</a:t>
            </a:r>
          </a:p>
        </p:txBody>
      </p:sp>
    </p:spTree>
    <p:extLst>
      <p:ext uri="{BB962C8B-B14F-4D97-AF65-F5344CB8AC3E}">
        <p14:creationId xmlns:p14="http://schemas.microsoft.com/office/powerpoint/2010/main" val="35301301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Reluctance to move</a:t>
            </a:r>
            <a:endParaRPr lang="en-GB" dirty="0"/>
          </a:p>
        </p:txBody>
      </p:sp>
      <p:sp>
        <p:nvSpPr>
          <p:cNvPr id="3" name="Content Placeholder 2"/>
          <p:cNvSpPr>
            <a:spLocks noGrp="1"/>
          </p:cNvSpPr>
          <p:nvPr>
            <p:ph idx="1"/>
          </p:nvPr>
        </p:nvSpPr>
        <p:spPr/>
        <p:txBody>
          <a:bodyPr>
            <a:normAutofit lnSpcReduction="10000"/>
          </a:bodyPr>
          <a:lstStyle/>
          <a:p>
            <a:r>
              <a:rPr lang="en-GB" dirty="0" smtClean="0"/>
              <a:t>Interviewer: “Did you ever consider when you retired moving somewhere else?”</a:t>
            </a:r>
          </a:p>
          <a:p>
            <a:r>
              <a:rPr lang="en-GB" dirty="0" smtClean="0"/>
              <a:t>AN18P:	“No I like it here. [Children have stayed close]  The only one that won’t move up here is my mother, and she is down there on her own and she will not move […] She’s feeling too old, […] she is 95 so. ‘</a:t>
            </a:r>
            <a:r>
              <a:rPr lang="en-GB" i="1" dirty="0" smtClean="0"/>
              <a:t>I’ve lived here 50 year, that’s all I get, stop them getting on to me</a:t>
            </a:r>
            <a:r>
              <a:rPr lang="en-GB" dirty="0" smtClean="0"/>
              <a:t>’, but she manages fine.”</a:t>
            </a:r>
            <a:endParaRPr lang="en-GB" dirty="0"/>
          </a:p>
        </p:txBody>
      </p:sp>
    </p:spTree>
    <p:extLst>
      <p:ext uri="{BB962C8B-B14F-4D97-AF65-F5344CB8AC3E}">
        <p14:creationId xmlns:p14="http://schemas.microsoft.com/office/powerpoint/2010/main" val="20991816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Decisions to move</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AN08C:	“We did speak about [moving in]. […] No, he would not consider coming to stay with us.  He’d rather be dead than have to depend on somebody.”</a:t>
            </a:r>
          </a:p>
          <a:p>
            <a:r>
              <a:rPr lang="en-GB" dirty="0" smtClean="0">
                <a:solidFill>
                  <a:schemeClr val="accent2">
                    <a:lumMod val="20000"/>
                    <a:lumOff val="80000"/>
                  </a:schemeClr>
                </a:solidFill>
              </a:rPr>
              <a:t>AN14P:	“I would rather go with my family [than move into a care home].  […] [My daughter]’d have to move […] she has three rooms in her house.  Well, we might manage.”</a:t>
            </a:r>
          </a:p>
          <a:p>
            <a:r>
              <a:rPr lang="en-GB" dirty="0" smtClean="0"/>
              <a:t>AN19P:	“No, I make my own decisions, I never discuss any with [my children], they come to me. […] I’ve told them ‘there’s no way I’m coming to any of you’.”</a:t>
            </a:r>
            <a:endParaRPr lang="en-GB" dirty="0"/>
          </a:p>
        </p:txBody>
      </p:sp>
    </p:spTree>
    <p:extLst>
      <p:ext uri="{BB962C8B-B14F-4D97-AF65-F5344CB8AC3E}">
        <p14:creationId xmlns:p14="http://schemas.microsoft.com/office/powerpoint/2010/main" val="1344979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Approach :: Mixed Methods </a:t>
            </a:r>
            <a:endParaRPr lang="en-GB" dirty="0"/>
          </a:p>
        </p:txBody>
      </p:sp>
      <p:sp>
        <p:nvSpPr>
          <p:cNvPr id="3" name="Content Placeholder 2"/>
          <p:cNvSpPr>
            <a:spLocks noGrp="1"/>
          </p:cNvSpPr>
          <p:nvPr>
            <p:ph idx="1"/>
          </p:nvPr>
        </p:nvSpPr>
        <p:spPr/>
        <p:txBody>
          <a:bodyPr>
            <a:normAutofit fontScale="85000" lnSpcReduction="10000"/>
          </a:bodyPr>
          <a:lstStyle/>
          <a:p>
            <a:r>
              <a:rPr lang="en-GB" b="1" dirty="0" smtClean="0"/>
              <a:t>Quantitative Study: Analysis of Secondary Data</a:t>
            </a:r>
          </a:p>
          <a:p>
            <a:pPr marL="1085850" lvl="1" indent="-342900"/>
            <a:r>
              <a:rPr lang="en-GB" dirty="0" smtClean="0"/>
              <a:t>Who cares?</a:t>
            </a:r>
          </a:p>
          <a:p>
            <a:pPr marL="1085850" lvl="1" indent="-342900"/>
            <a:r>
              <a:rPr lang="en-GB" dirty="0" smtClean="0"/>
              <a:t>Networks of informal care</a:t>
            </a:r>
          </a:p>
          <a:p>
            <a:pPr marL="1085850" lvl="1" indent="-342900"/>
            <a:r>
              <a:rPr lang="en-GB" dirty="0" smtClean="0"/>
              <a:t>Migration and informal care</a:t>
            </a:r>
          </a:p>
          <a:p>
            <a:pPr marL="342900" indent="-342900"/>
            <a:endParaRPr lang="en-GB" dirty="0" smtClean="0"/>
          </a:p>
          <a:p>
            <a:r>
              <a:rPr lang="en-GB" b="1" dirty="0" smtClean="0"/>
              <a:t>Qualitative Study: Interviews with Older People and Informal Carers</a:t>
            </a:r>
          </a:p>
          <a:p>
            <a:pPr marL="1085850" lvl="1" indent="-342900"/>
            <a:r>
              <a:rPr lang="en-GB" dirty="0" smtClean="0"/>
              <a:t>How are decisions made regarding informal care?</a:t>
            </a:r>
          </a:p>
          <a:p>
            <a:pPr marL="1085850" lvl="1" indent="-342900"/>
            <a:r>
              <a:rPr lang="en-GB" dirty="0" smtClean="0"/>
              <a:t>How do these decisions interact with decisions regarding migration?</a:t>
            </a:r>
          </a:p>
          <a:p>
            <a:endParaRPr lang="en-GB" dirty="0"/>
          </a:p>
        </p:txBody>
      </p:sp>
    </p:spTree>
    <p:extLst>
      <p:ext uri="{BB962C8B-B14F-4D97-AF65-F5344CB8AC3E}">
        <p14:creationId xmlns:p14="http://schemas.microsoft.com/office/powerpoint/2010/main" val="4597135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Moves don’t always work out</a:t>
            </a:r>
            <a:endParaRPr lang="en-GB" dirty="0"/>
          </a:p>
        </p:txBody>
      </p:sp>
      <p:sp>
        <p:nvSpPr>
          <p:cNvPr id="3" name="Content Placeholder 2"/>
          <p:cNvSpPr>
            <a:spLocks noGrp="1"/>
          </p:cNvSpPr>
          <p:nvPr>
            <p:ph idx="1"/>
          </p:nvPr>
        </p:nvSpPr>
        <p:spPr/>
        <p:txBody>
          <a:bodyPr>
            <a:normAutofit fontScale="85000" lnSpcReduction="20000"/>
          </a:bodyPr>
          <a:lstStyle/>
          <a:p>
            <a:r>
              <a:rPr lang="en-GB" dirty="0" smtClean="0"/>
              <a:t>AN11P:	“I was married and then my husband died […] I wasn’t wanting to be on my own.”</a:t>
            </a:r>
          </a:p>
          <a:p>
            <a:r>
              <a:rPr lang="en-GB" sz="3300" dirty="0" smtClean="0"/>
              <a:t>Interviewer:	“That was why you decided to move in with your nephew?”</a:t>
            </a:r>
          </a:p>
          <a:p>
            <a:r>
              <a:rPr lang="en-GB" dirty="0" smtClean="0"/>
              <a:t>AN11P:	“Well they were in a bit of trouble […] that’s why I helped […] I sold my house so that it would help them get a house, combined.”</a:t>
            </a:r>
          </a:p>
          <a:p>
            <a:r>
              <a:rPr lang="en-GB" sz="3300" dirty="0" smtClean="0"/>
              <a:t>Interviewer:	Do you think moving to [small town] was a good move?</a:t>
            </a:r>
          </a:p>
          <a:p>
            <a:r>
              <a:rPr lang="en-GB" dirty="0" smtClean="0"/>
              <a:t>AN11P:	“Well sometimes it’s good, sometimes it’s bad.  It’s a see-saw.”</a:t>
            </a:r>
            <a:endParaRPr lang="en-GB" dirty="0"/>
          </a:p>
        </p:txBody>
      </p:sp>
    </p:spTree>
    <p:extLst>
      <p:ext uri="{BB962C8B-B14F-4D97-AF65-F5344CB8AC3E}">
        <p14:creationId xmlns:p14="http://schemas.microsoft.com/office/powerpoint/2010/main" val="18115733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Moves don’t always work out</a:t>
            </a:r>
          </a:p>
        </p:txBody>
      </p:sp>
      <p:sp>
        <p:nvSpPr>
          <p:cNvPr id="3" name="Content Placeholder 2"/>
          <p:cNvSpPr>
            <a:spLocks noGrp="1"/>
          </p:cNvSpPr>
          <p:nvPr>
            <p:ph idx="1"/>
          </p:nvPr>
        </p:nvSpPr>
        <p:spPr/>
        <p:txBody>
          <a:bodyPr>
            <a:normAutofit fontScale="77500" lnSpcReduction="20000"/>
          </a:bodyPr>
          <a:lstStyle/>
          <a:p>
            <a:r>
              <a:rPr lang="en-GB" dirty="0" smtClean="0"/>
              <a:t>Interviewer:	“If </a:t>
            </a:r>
            <a:r>
              <a:rPr lang="en-GB" dirty="0"/>
              <a:t>you were feeling down </a:t>
            </a:r>
            <a:r>
              <a:rPr lang="en-GB" dirty="0" smtClean="0"/>
              <a:t>[…], </a:t>
            </a:r>
            <a:r>
              <a:rPr lang="en-GB" dirty="0"/>
              <a:t>who would you speak </a:t>
            </a:r>
            <a:r>
              <a:rPr lang="en-GB" dirty="0" smtClean="0"/>
              <a:t>to?”</a:t>
            </a:r>
          </a:p>
          <a:p>
            <a:r>
              <a:rPr lang="en-GB" dirty="0" smtClean="0"/>
              <a:t>AN11P:	“Well </a:t>
            </a:r>
            <a:r>
              <a:rPr lang="en-GB" dirty="0"/>
              <a:t>I suppose it would be </a:t>
            </a:r>
            <a:r>
              <a:rPr lang="en-GB" dirty="0" smtClean="0"/>
              <a:t>[my nephew’s wife] if </a:t>
            </a:r>
            <a:r>
              <a:rPr lang="en-GB" dirty="0"/>
              <a:t>she was in, because she's usually out</a:t>
            </a:r>
            <a:r>
              <a:rPr lang="en-GB" dirty="0" smtClean="0"/>
              <a:t>.”</a:t>
            </a:r>
            <a:endParaRPr lang="en-GB" dirty="0"/>
          </a:p>
          <a:p>
            <a:r>
              <a:rPr lang="en-GB" dirty="0" smtClean="0"/>
              <a:t>Interviewer:	“And [nephew and wife] are </a:t>
            </a:r>
            <a:r>
              <a:rPr lang="en-GB" dirty="0"/>
              <a:t>happy to help </a:t>
            </a:r>
            <a:r>
              <a:rPr lang="en-GB" dirty="0" smtClean="0"/>
              <a:t>out?”</a:t>
            </a:r>
            <a:endParaRPr lang="en-GB" dirty="0"/>
          </a:p>
          <a:p>
            <a:r>
              <a:rPr lang="en-GB" dirty="0" smtClean="0"/>
              <a:t>AN11P:	“I </a:t>
            </a:r>
            <a:r>
              <a:rPr lang="en-GB" dirty="0"/>
              <a:t>wouldn't say [laughter</a:t>
            </a:r>
            <a:r>
              <a:rPr lang="en-GB" dirty="0" smtClean="0"/>
              <a:t>].”</a:t>
            </a:r>
            <a:endParaRPr lang="en-GB" dirty="0"/>
          </a:p>
          <a:p>
            <a:r>
              <a:rPr lang="en-GB" dirty="0" smtClean="0"/>
              <a:t>Interviewer:	“Okay.”</a:t>
            </a:r>
            <a:endParaRPr lang="en-GB" dirty="0"/>
          </a:p>
          <a:p>
            <a:r>
              <a:rPr lang="en-GB" dirty="0" smtClean="0"/>
              <a:t>AN11P:	“That </a:t>
            </a:r>
            <a:r>
              <a:rPr lang="en-GB" dirty="0"/>
              <a:t>is in the balance just now actually</a:t>
            </a:r>
            <a:r>
              <a:rPr lang="en-GB" dirty="0" smtClean="0"/>
              <a:t>.”</a:t>
            </a:r>
            <a:endParaRPr lang="en-GB" dirty="0"/>
          </a:p>
          <a:p>
            <a:endParaRPr lang="en-GB" dirty="0"/>
          </a:p>
        </p:txBody>
      </p:sp>
    </p:spTree>
    <p:extLst>
      <p:ext uri="{BB962C8B-B14F-4D97-AF65-F5344CB8AC3E}">
        <p14:creationId xmlns:p14="http://schemas.microsoft.com/office/powerpoint/2010/main" val="32739214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491880" y="4653136"/>
            <a:ext cx="5292080" cy="1944216"/>
          </a:xfrm>
        </p:spPr>
        <p:txBody>
          <a:bodyPr/>
          <a:lstStyle/>
          <a:p>
            <a:pPr algn="r"/>
            <a:r>
              <a:rPr lang="en-GB" dirty="0" smtClean="0"/>
              <a:t>Building Care Networks</a:t>
            </a:r>
            <a:endParaRPr lang="en-GB" dirty="0"/>
          </a:p>
        </p:txBody>
      </p:sp>
    </p:spTree>
    <p:extLst>
      <p:ext uri="{BB962C8B-B14F-4D97-AF65-F5344CB8AC3E}">
        <p14:creationId xmlns:p14="http://schemas.microsoft.com/office/powerpoint/2010/main" val="19970007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Building care networks</a:t>
            </a:r>
            <a:endParaRPr lang="en-GB" dirty="0"/>
          </a:p>
        </p:txBody>
      </p:sp>
      <p:sp>
        <p:nvSpPr>
          <p:cNvPr id="3" name="Content Placeholder 2"/>
          <p:cNvSpPr>
            <a:spLocks noGrp="1"/>
          </p:cNvSpPr>
          <p:nvPr>
            <p:ph idx="1"/>
          </p:nvPr>
        </p:nvSpPr>
        <p:spPr/>
        <p:txBody>
          <a:bodyPr/>
          <a:lstStyle/>
          <a:p>
            <a:r>
              <a:rPr lang="en-GB" dirty="0" smtClean="0"/>
              <a:t>Matching informal caring relationships within the household allows us to build a dataset based on observations of relationships rather than individuals.</a:t>
            </a:r>
          </a:p>
          <a:p>
            <a:endParaRPr lang="en-GB" dirty="0"/>
          </a:p>
          <a:p>
            <a:r>
              <a:rPr lang="en-GB" dirty="0" smtClean="0"/>
              <a:t>Formal social and health care can be added to this, as can help from outside the household.</a:t>
            </a:r>
            <a:endParaRPr lang="en-GB" dirty="0"/>
          </a:p>
        </p:txBody>
      </p:sp>
    </p:spTree>
    <p:extLst>
      <p:ext uri="{BB962C8B-B14F-4D97-AF65-F5344CB8AC3E}">
        <p14:creationId xmlns:p14="http://schemas.microsoft.com/office/powerpoint/2010/main" val="9363000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best thing about network analysis is the cool diagrams</a:t>
            </a:r>
            <a:endParaRPr lang="en-GB" dirty="0"/>
          </a:p>
        </p:txBody>
      </p:sp>
    </p:spTree>
    <p:extLst>
      <p:ext uri="{BB962C8B-B14F-4D97-AF65-F5344CB8AC3E}">
        <p14:creationId xmlns:p14="http://schemas.microsoft.com/office/powerpoint/2010/main" val="8873307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460" t="12608" r="7294" b="3859"/>
          <a:stretch/>
        </p:blipFill>
        <p:spPr bwMode="auto">
          <a:xfrm>
            <a:off x="531478" y="0"/>
            <a:ext cx="82169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60016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Challenges</a:t>
            </a:r>
            <a:endParaRPr lang="en-GB" dirty="0"/>
          </a:p>
        </p:txBody>
      </p:sp>
      <p:sp>
        <p:nvSpPr>
          <p:cNvPr id="3" name="Content Placeholder 2"/>
          <p:cNvSpPr>
            <a:spLocks noGrp="1"/>
          </p:cNvSpPr>
          <p:nvPr>
            <p:ph idx="1"/>
          </p:nvPr>
        </p:nvSpPr>
        <p:spPr/>
        <p:txBody>
          <a:bodyPr/>
          <a:lstStyle/>
          <a:p>
            <a:r>
              <a:rPr lang="en-GB" dirty="0" smtClean="0"/>
              <a:t>The BHPS has little data on informal care from outside the household</a:t>
            </a:r>
          </a:p>
          <a:p>
            <a:r>
              <a:rPr lang="en-GB" dirty="0" smtClean="0"/>
              <a:t>Incorporating care intensity</a:t>
            </a:r>
          </a:p>
          <a:p>
            <a:r>
              <a:rPr lang="en-GB" dirty="0" smtClean="0"/>
              <a:t>Incorporating need – and unmet need</a:t>
            </a:r>
          </a:p>
          <a:p>
            <a:r>
              <a:rPr lang="en-GB" dirty="0" smtClean="0"/>
              <a:t>Modelling change over time</a:t>
            </a:r>
            <a:endParaRPr lang="en-GB" dirty="0"/>
          </a:p>
        </p:txBody>
      </p:sp>
    </p:spTree>
    <p:extLst>
      <p:ext uri="{BB962C8B-B14F-4D97-AF65-F5344CB8AC3E}">
        <p14:creationId xmlns:p14="http://schemas.microsoft.com/office/powerpoint/2010/main" val="27958097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GB" dirty="0" smtClean="0"/>
              <a:t/>
            </a:r>
            <a:br>
              <a:rPr lang="en-GB" dirty="0" smtClean="0"/>
            </a:br>
            <a:r>
              <a:rPr lang="en-GB" dirty="0">
                <a:solidFill>
                  <a:schemeClr val="accent2">
                    <a:lumMod val="60000"/>
                    <a:lumOff val="40000"/>
                  </a:schemeClr>
                </a:solidFill>
              </a:rPr>
              <a:t>| </a:t>
            </a:r>
            <a:r>
              <a:rPr lang="en-GB" dirty="0" smtClean="0"/>
              <a:t>Social networks are important </a:t>
            </a:r>
            <a:r>
              <a:rPr lang="en-GB" dirty="0">
                <a:solidFill>
                  <a:schemeClr val="accent2">
                    <a:lumMod val="60000"/>
                    <a:lumOff val="40000"/>
                  </a:schemeClr>
                </a:solidFill>
              </a:rPr>
              <a:t>| </a:t>
            </a:r>
            <a:r>
              <a:rPr lang="en-GB" dirty="0" smtClean="0"/>
              <a:t>Substitution</a:t>
            </a:r>
            <a:r>
              <a:rPr lang="en-GB" dirty="0" smtClean="0">
                <a:solidFill>
                  <a:schemeClr val="accent2">
                    <a:lumMod val="60000"/>
                    <a:lumOff val="40000"/>
                  </a:schemeClr>
                </a:solidFill>
              </a:rPr>
              <a:t> </a:t>
            </a:r>
            <a:r>
              <a:rPr lang="en-GB" dirty="0">
                <a:solidFill>
                  <a:schemeClr val="accent2">
                    <a:lumMod val="60000"/>
                    <a:lumOff val="40000"/>
                  </a:schemeClr>
                </a:solidFill>
              </a:rPr>
              <a:t>| </a:t>
            </a:r>
            <a:r>
              <a:rPr lang="en-GB" dirty="0" smtClean="0">
                <a:solidFill>
                  <a:schemeClr val="accent2">
                    <a:lumMod val="60000"/>
                    <a:lumOff val="40000"/>
                  </a:schemeClr>
                </a:solidFill>
              </a:rPr>
              <a:t/>
            </a:r>
            <a:br>
              <a:rPr lang="en-GB" dirty="0" smtClean="0">
                <a:solidFill>
                  <a:schemeClr val="accent2">
                    <a:lumMod val="60000"/>
                    <a:lumOff val="40000"/>
                  </a:schemeClr>
                </a:solidFill>
              </a:rPr>
            </a:br>
            <a:r>
              <a:rPr lang="en-GB" dirty="0">
                <a:solidFill>
                  <a:schemeClr val="accent2">
                    <a:lumMod val="60000"/>
                    <a:lumOff val="40000"/>
                  </a:schemeClr>
                </a:solidFill>
              </a:rPr>
              <a:t>| </a:t>
            </a:r>
            <a:r>
              <a:rPr lang="en-GB" dirty="0" smtClean="0"/>
              <a:t>Grandparents </a:t>
            </a:r>
            <a:r>
              <a:rPr lang="en-GB" dirty="0"/>
              <a:t>and </a:t>
            </a:r>
            <a:r>
              <a:rPr lang="en-GB" dirty="0" smtClean="0"/>
              <a:t>grandchildren </a:t>
            </a:r>
            <a:r>
              <a:rPr lang="en-GB" dirty="0" smtClean="0">
                <a:solidFill>
                  <a:schemeClr val="accent2">
                    <a:lumMod val="60000"/>
                    <a:lumOff val="40000"/>
                  </a:schemeClr>
                </a:solidFill>
              </a:rPr>
              <a:t>| </a:t>
            </a:r>
            <a:r>
              <a:rPr lang="en-GB" dirty="0" smtClean="0"/>
              <a:t>Care complexity </a:t>
            </a:r>
            <a:r>
              <a:rPr lang="en-GB" dirty="0">
                <a:solidFill>
                  <a:schemeClr val="accent2">
                    <a:lumMod val="60000"/>
                    <a:lumOff val="40000"/>
                  </a:schemeClr>
                </a:solidFill>
              </a:rPr>
              <a:t>|</a:t>
            </a:r>
            <a:r>
              <a:rPr lang="en-GB" dirty="0" smtClean="0"/>
              <a:t> Costs of informal care </a:t>
            </a:r>
            <a:r>
              <a:rPr lang="en-GB" dirty="0">
                <a:solidFill>
                  <a:schemeClr val="accent2">
                    <a:lumMod val="60000"/>
                    <a:lumOff val="40000"/>
                  </a:schemeClr>
                </a:solidFill>
              </a:rPr>
              <a:t>|</a:t>
            </a:r>
            <a:endParaRPr lang="en-GB" dirty="0"/>
          </a:p>
        </p:txBody>
      </p:sp>
    </p:spTree>
    <p:extLst>
      <p:ext uri="{BB962C8B-B14F-4D97-AF65-F5344CB8AC3E}">
        <p14:creationId xmlns:p14="http://schemas.microsoft.com/office/powerpoint/2010/main" val="28167196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Complexity of care</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AN19P:	“I have a grand daughter that does come in and wash the entry and hoover for me but.  And her big brother does my shopping, but takes me with him.  […] Anything I need done my grandson does it for me.  </a:t>
            </a:r>
          </a:p>
          <a:p>
            <a:r>
              <a:rPr lang="en-GB" dirty="0" smtClean="0"/>
              <a:t>My youngest daughter pops in to see me.  My eldest daughter, I very rarely see her, but […] her husband was an invalid so she was looking after him.  One son, I only see him maybe my birthday and Christmas but then again I know where he is.”</a:t>
            </a:r>
            <a:endParaRPr lang="en-GB" dirty="0"/>
          </a:p>
        </p:txBody>
      </p:sp>
    </p:spTree>
    <p:extLst>
      <p:ext uri="{BB962C8B-B14F-4D97-AF65-F5344CB8AC3E}">
        <p14:creationId xmlns:p14="http://schemas.microsoft.com/office/powerpoint/2010/main" val="7470840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Social networks in local areas</a:t>
            </a:r>
            <a:endParaRPr lang="en-GB" dirty="0"/>
          </a:p>
        </p:txBody>
      </p:sp>
      <p:sp>
        <p:nvSpPr>
          <p:cNvPr id="3" name="Content Placeholder 2"/>
          <p:cNvSpPr>
            <a:spLocks noGrp="1"/>
          </p:cNvSpPr>
          <p:nvPr>
            <p:ph idx="1"/>
          </p:nvPr>
        </p:nvSpPr>
        <p:spPr/>
        <p:txBody>
          <a:bodyPr>
            <a:normAutofit fontScale="62500" lnSpcReduction="20000"/>
          </a:bodyPr>
          <a:lstStyle/>
          <a:p>
            <a:r>
              <a:rPr lang="en-GB" dirty="0" smtClean="0"/>
              <a:t>AN02P:	“I have very good neighbours.  I like to think I can do without them.”</a:t>
            </a:r>
          </a:p>
          <a:p>
            <a:r>
              <a:rPr lang="en-GB" dirty="0" smtClean="0"/>
              <a:t>AN03P:	“We’ve got neighbours who are close by, but I’m not exactly friendly with any of them […].  My closest neighbour we’ve got a sort of feud going with because […] he’s one of those anti-tree fanatics.”</a:t>
            </a:r>
          </a:p>
          <a:p>
            <a:r>
              <a:rPr lang="en-GB" dirty="0" smtClean="0"/>
              <a:t>AN04P: “Some [neighbours] I do [know].  But we’re not in and out of each other’s houses, like some other neighbours.”</a:t>
            </a:r>
          </a:p>
          <a:p>
            <a:r>
              <a:rPr lang="en-GB" dirty="0" smtClean="0"/>
              <a:t>AN05P:	“I go to the church […] and they are very supportive”</a:t>
            </a:r>
          </a:p>
          <a:p>
            <a:r>
              <a:rPr lang="en-GB" dirty="0" smtClean="0"/>
              <a:t>AN17P:	“Last winter we had a lot of snow […] </a:t>
            </a:r>
            <a:r>
              <a:rPr lang="en-GB" dirty="0"/>
              <a:t>[</a:t>
            </a:r>
            <a:r>
              <a:rPr lang="en-GB" dirty="0" smtClean="0"/>
              <a:t>neighbours] across the road […] cleared the drive for me.”</a:t>
            </a:r>
          </a:p>
          <a:p>
            <a:r>
              <a:rPr lang="en-GB" dirty="0" smtClean="0"/>
              <a:t>AN12C:	“Just moral support [from neighbours], that’s all”</a:t>
            </a:r>
            <a:endParaRPr lang="en-GB" dirty="0"/>
          </a:p>
        </p:txBody>
      </p:sp>
    </p:spTree>
    <p:extLst>
      <p:ext uri="{BB962C8B-B14F-4D97-AF65-F5344CB8AC3E}">
        <p14:creationId xmlns:p14="http://schemas.microsoft.com/office/powerpoint/2010/main" val="26819738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Quantitative Methods</a:t>
            </a:r>
            <a:endParaRPr lang="en-GB" dirty="0"/>
          </a:p>
        </p:txBody>
      </p:sp>
      <p:sp>
        <p:nvSpPr>
          <p:cNvPr id="3" name="Content Placeholder 2"/>
          <p:cNvSpPr>
            <a:spLocks noGrp="1"/>
          </p:cNvSpPr>
          <p:nvPr>
            <p:ph idx="1"/>
          </p:nvPr>
        </p:nvSpPr>
        <p:spPr/>
        <p:txBody>
          <a:bodyPr/>
          <a:lstStyle/>
          <a:p>
            <a:r>
              <a:rPr lang="en-GB" dirty="0" smtClean="0"/>
              <a:t>In this project we have used data from the British Household Panel Survey (BHPS); the Family Resources Survey (FRS) and the English Longitudinal Study of Aging (ELSA).</a:t>
            </a:r>
          </a:p>
          <a:p>
            <a:r>
              <a:rPr lang="en-GB" dirty="0" smtClean="0"/>
              <a:t>This presentation uses BHPS data, analysed both longitudinally and cross-</a:t>
            </a:r>
            <a:r>
              <a:rPr lang="en-GB" dirty="0" err="1" smtClean="0"/>
              <a:t>sectionally</a:t>
            </a:r>
            <a:r>
              <a:rPr lang="en-GB" dirty="0" smtClean="0"/>
              <a:t>, using OLS, logistic regression, ordered </a:t>
            </a:r>
            <a:r>
              <a:rPr lang="en-GB" dirty="0" err="1" smtClean="0"/>
              <a:t>logits</a:t>
            </a:r>
            <a:r>
              <a:rPr lang="en-GB" dirty="0" smtClean="0"/>
              <a:t> and 3-stage least squares.</a:t>
            </a:r>
            <a:endParaRPr lang="en-GB" dirty="0"/>
          </a:p>
        </p:txBody>
      </p:sp>
    </p:spTree>
    <p:extLst>
      <p:ext uri="{BB962C8B-B14F-4D97-AF65-F5344CB8AC3E}">
        <p14:creationId xmlns:p14="http://schemas.microsoft.com/office/powerpoint/2010/main" val="19360326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cost of informal care: stress</a:t>
            </a:r>
            <a:endParaRPr lang="en-GB" dirty="0"/>
          </a:p>
        </p:txBody>
      </p:sp>
      <p:sp>
        <p:nvSpPr>
          <p:cNvPr id="3" name="Content Placeholder 2"/>
          <p:cNvSpPr>
            <a:spLocks noGrp="1"/>
          </p:cNvSpPr>
          <p:nvPr>
            <p:ph idx="1"/>
          </p:nvPr>
        </p:nvSpPr>
        <p:spPr/>
        <p:txBody>
          <a:bodyPr>
            <a:normAutofit fontScale="70000" lnSpcReduction="20000"/>
          </a:bodyPr>
          <a:lstStyle/>
          <a:p>
            <a:r>
              <a:rPr lang="en-GB" dirty="0" smtClean="0"/>
              <a:t>AN08P:	It’s stressful for me that he’ll no come to terms with what the situation is now, he’s no fifty now, he’s seventy five …”</a:t>
            </a:r>
          </a:p>
          <a:p>
            <a:r>
              <a:rPr lang="en-GB" dirty="0" smtClean="0">
                <a:solidFill>
                  <a:schemeClr val="accent2">
                    <a:lumMod val="20000"/>
                    <a:lumOff val="80000"/>
                  </a:schemeClr>
                </a:solidFill>
              </a:rPr>
              <a:t>AN10P:	“I’m a bit depressed just now. […] it’s because I’m trying to get out of this house […] it’s been up for sale for nearly a year […] it’s very depressing for me because I can’t get out of my house.”</a:t>
            </a:r>
          </a:p>
          <a:p>
            <a:r>
              <a:rPr lang="en-GB" dirty="0" smtClean="0"/>
              <a:t>AN11C:	“All I can cope with really is the looking after mum and being in the office, and you know, sort of running the house here.  So all of my personal interests and stuff have to go by the board for the time being.”</a:t>
            </a:r>
          </a:p>
          <a:p>
            <a:r>
              <a:rPr lang="en-GB" dirty="0" smtClean="0">
                <a:solidFill>
                  <a:schemeClr val="accent2">
                    <a:lumMod val="20000"/>
                    <a:lumOff val="80000"/>
                  </a:schemeClr>
                </a:solidFill>
              </a:rPr>
              <a:t>AN07C:	“My wife’s anxiety is just about constant in the sense of – we don’t like to be apart.  If I’m out of sight, she’s wondering if I’ve dropped down and had another [heart attack].  Her anxiety is pretty high.”</a:t>
            </a:r>
            <a:endParaRPr lang="en-GB" dirty="0">
              <a:solidFill>
                <a:schemeClr val="accent2">
                  <a:lumMod val="20000"/>
                  <a:lumOff val="80000"/>
                </a:schemeClr>
              </a:solidFill>
            </a:endParaRPr>
          </a:p>
        </p:txBody>
      </p:sp>
    </p:spTree>
    <p:extLst>
      <p:ext uri="{BB962C8B-B14F-4D97-AF65-F5344CB8AC3E}">
        <p14:creationId xmlns:p14="http://schemas.microsoft.com/office/powerpoint/2010/main" val="4871640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Potential to develop this further …</a:t>
            </a:r>
            <a:endParaRPr lang="en-GB" dirty="0"/>
          </a:p>
        </p:txBody>
      </p:sp>
    </p:spTree>
    <p:extLst>
      <p:ext uri="{BB962C8B-B14F-4D97-AF65-F5344CB8AC3E}">
        <p14:creationId xmlns:p14="http://schemas.microsoft.com/office/powerpoint/2010/main" val="30218521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Take home messages</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Care is complex – understanding caring networks is important</a:t>
            </a:r>
          </a:p>
          <a:p>
            <a:r>
              <a:rPr lang="en-GB" dirty="0" smtClean="0"/>
              <a:t>Informal care provision is affected by demographic change, social norms, location decisions, economics factors and formal care policies.</a:t>
            </a:r>
          </a:p>
          <a:p>
            <a:r>
              <a:rPr lang="en-GB" dirty="0" smtClean="0"/>
              <a:t>There is a lack of planning by individuals for old age: in location, housing, services.  This is linked to lack of information, concerns about losing independence.</a:t>
            </a:r>
            <a:endParaRPr lang="en-GB" dirty="0"/>
          </a:p>
        </p:txBody>
      </p:sp>
    </p:spTree>
    <p:extLst>
      <p:ext uri="{BB962C8B-B14F-4D97-AF65-F5344CB8AC3E}">
        <p14:creationId xmlns:p14="http://schemas.microsoft.com/office/powerpoint/2010/main" val="10524254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Qualitative methods</a:t>
            </a:r>
            <a:endParaRPr lang="en-GB" dirty="0"/>
          </a:p>
        </p:txBody>
      </p:sp>
      <p:sp>
        <p:nvSpPr>
          <p:cNvPr id="3" name="Content Placeholder 2"/>
          <p:cNvSpPr>
            <a:spLocks noGrp="1"/>
          </p:cNvSpPr>
          <p:nvPr>
            <p:ph idx="1"/>
          </p:nvPr>
        </p:nvSpPr>
        <p:spPr/>
        <p:txBody>
          <a:bodyPr>
            <a:normAutofit/>
          </a:bodyPr>
          <a:lstStyle/>
          <a:p>
            <a:r>
              <a:rPr lang="en-GB" dirty="0" smtClean="0"/>
              <a:t>Two fieldwork locations</a:t>
            </a:r>
          </a:p>
          <a:p>
            <a:r>
              <a:rPr lang="en-GB" dirty="0" smtClean="0"/>
              <a:t>ANGUS</a:t>
            </a:r>
            <a:r>
              <a:rPr lang="en-GB" dirty="0"/>
              <a:t>: Semi-structured interviews with 20 older peoples’ </a:t>
            </a:r>
            <a:r>
              <a:rPr lang="en-GB" dirty="0" smtClean="0"/>
              <a:t>households; Semi-structured </a:t>
            </a:r>
            <a:r>
              <a:rPr lang="en-GB" dirty="0"/>
              <a:t>interviews with informal carers </a:t>
            </a:r>
            <a:endParaRPr lang="en-GB" dirty="0" smtClean="0"/>
          </a:p>
          <a:p>
            <a:r>
              <a:rPr lang="en-GB" dirty="0" smtClean="0"/>
              <a:t>NORTHUMBERLAND: 9 focus groups with older people and 2 with informal carers</a:t>
            </a:r>
          </a:p>
          <a:p>
            <a:r>
              <a:rPr lang="en-GB" dirty="0" smtClean="0"/>
              <a:t>Analysis of transcripts to identify themes.</a:t>
            </a:r>
            <a:endParaRPr lang="en-GB" dirty="0"/>
          </a:p>
        </p:txBody>
      </p:sp>
    </p:spTree>
    <p:extLst>
      <p:ext uri="{BB962C8B-B14F-4D97-AF65-F5344CB8AC3E}">
        <p14:creationId xmlns:p14="http://schemas.microsoft.com/office/powerpoint/2010/main" val="1174645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202"/>
          <a:stretch/>
        </p:blipFill>
        <p:spPr bwMode="auto">
          <a:xfrm>
            <a:off x="-36513" y="-1"/>
            <a:ext cx="9180513"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755576" y="5589240"/>
            <a:ext cx="8229600" cy="1484784"/>
          </a:xfrm>
        </p:spPr>
        <p:txBody>
          <a:bodyPr/>
          <a:lstStyle/>
          <a:p>
            <a:pPr algn="r"/>
            <a:r>
              <a:rPr lang="en-GB" dirty="0" smtClean="0"/>
              <a:t>Describing Informal Care</a:t>
            </a:r>
            <a:endParaRPr lang="en-GB" dirty="0"/>
          </a:p>
        </p:txBody>
      </p:sp>
    </p:spTree>
    <p:extLst>
      <p:ext uri="{BB962C8B-B14F-4D97-AF65-F5344CB8AC3E}">
        <p14:creationId xmlns:p14="http://schemas.microsoft.com/office/powerpoint/2010/main" val="37982234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informal care?</a:t>
            </a:r>
            <a:endParaRPr lang="en-GB" dirty="0"/>
          </a:p>
        </p:txBody>
      </p:sp>
      <p:sp>
        <p:nvSpPr>
          <p:cNvPr id="3" name="Content Placeholder 2"/>
          <p:cNvSpPr>
            <a:spLocks noGrp="1"/>
          </p:cNvSpPr>
          <p:nvPr>
            <p:ph idx="1"/>
          </p:nvPr>
        </p:nvSpPr>
        <p:spPr/>
        <p:txBody>
          <a:bodyPr>
            <a:normAutofit/>
          </a:bodyPr>
          <a:lstStyle/>
          <a:p>
            <a:r>
              <a:rPr lang="en-GB" dirty="0" smtClean="0"/>
              <a:t>Captured in the BHPS by asking:</a:t>
            </a:r>
          </a:p>
          <a:p>
            <a:r>
              <a:rPr lang="en-GB" i="1" dirty="0" smtClean="0"/>
              <a:t> “Is there anyone living with you who is sick, disabled or elderly whom you look after or give special help to?”</a:t>
            </a:r>
          </a:p>
          <a:p>
            <a:endParaRPr lang="en-GB" i="1" dirty="0" smtClean="0"/>
          </a:p>
          <a:p>
            <a:r>
              <a:rPr lang="en-GB" i="1" dirty="0" smtClean="0"/>
              <a:t>“Do you provide some regular service or help for any sick, disabled or elderly person not living with you?”</a:t>
            </a:r>
          </a:p>
          <a:p>
            <a:endParaRPr lang="en-GB" dirty="0"/>
          </a:p>
        </p:txBody>
      </p:sp>
    </p:spTree>
    <p:extLst>
      <p:ext uri="{BB962C8B-B14F-4D97-AF65-F5344CB8AC3E}">
        <p14:creationId xmlns:p14="http://schemas.microsoft.com/office/powerpoint/2010/main" val="852132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Providing Informal Care</a:t>
            </a:r>
            <a:endParaRPr lang="en-GB" dirty="0"/>
          </a:p>
        </p:txBody>
      </p:sp>
      <p:pic>
        <p:nvPicPr>
          <p:cNvPr id="3" name="Content Placeholder 5"/>
          <p:cNvPicPr>
            <a:picLocks/>
          </p:cNvPicPr>
          <p:nvPr/>
        </p:nvPicPr>
        <p:blipFill rotWithShape="1">
          <a:blip r:embed="rId2" cstate="print">
            <a:extLst>
              <a:ext uri="{28A0092B-C50C-407E-A947-70E740481C1C}">
                <a14:useLocalDpi xmlns:a14="http://schemas.microsoft.com/office/drawing/2010/main" val="0"/>
              </a:ext>
            </a:extLst>
          </a:blip>
          <a:srcRect r="16667"/>
          <a:stretch/>
        </p:blipFill>
        <p:spPr bwMode="auto">
          <a:xfrm>
            <a:off x="251520" y="1052736"/>
            <a:ext cx="7200800" cy="5805264"/>
          </a:xfrm>
          <a:prstGeom prst="rect">
            <a:avLst/>
          </a:prstGeom>
          <a:noFill/>
          <a:ln>
            <a:noFill/>
          </a:ln>
        </p:spPr>
      </p:pic>
      <p:sp>
        <p:nvSpPr>
          <p:cNvPr id="4" name="TextBox 3"/>
          <p:cNvSpPr txBox="1"/>
          <p:nvPr/>
        </p:nvSpPr>
        <p:spPr>
          <a:xfrm>
            <a:off x="4211960" y="3281968"/>
            <a:ext cx="720080" cy="369332"/>
          </a:xfrm>
          <a:prstGeom prst="rect">
            <a:avLst/>
          </a:prstGeom>
          <a:solidFill>
            <a:schemeClr val="tx1">
              <a:lumMod val="85000"/>
            </a:schemeClr>
          </a:solidFill>
        </p:spPr>
        <p:txBody>
          <a:bodyPr wrap="square" rtlCol="0">
            <a:spAutoFit/>
          </a:bodyPr>
          <a:lstStyle/>
          <a:p>
            <a:r>
              <a:rPr lang="en-GB" b="1" dirty="0" smtClean="0">
                <a:solidFill>
                  <a:schemeClr val="bg1">
                    <a:lumMod val="85000"/>
                    <a:lumOff val="15000"/>
                  </a:schemeClr>
                </a:solidFill>
              </a:rPr>
              <a:t>Men</a:t>
            </a:r>
            <a:endParaRPr lang="en-GB" b="1" dirty="0">
              <a:solidFill>
                <a:schemeClr val="bg1">
                  <a:lumMod val="85000"/>
                  <a:lumOff val="15000"/>
                </a:schemeClr>
              </a:solidFill>
            </a:endParaRPr>
          </a:p>
        </p:txBody>
      </p:sp>
      <p:sp>
        <p:nvSpPr>
          <p:cNvPr id="5" name="TextBox 4"/>
          <p:cNvSpPr txBox="1"/>
          <p:nvPr/>
        </p:nvSpPr>
        <p:spPr>
          <a:xfrm>
            <a:off x="2771800" y="1742719"/>
            <a:ext cx="1008112" cy="369332"/>
          </a:xfrm>
          <a:prstGeom prst="rect">
            <a:avLst/>
          </a:prstGeom>
          <a:solidFill>
            <a:schemeClr val="tx1">
              <a:lumMod val="85000"/>
            </a:schemeClr>
          </a:solidFill>
        </p:spPr>
        <p:txBody>
          <a:bodyPr wrap="square" rtlCol="0">
            <a:spAutoFit/>
          </a:bodyPr>
          <a:lstStyle/>
          <a:p>
            <a:r>
              <a:rPr lang="en-GB" b="1" dirty="0" smtClean="0">
                <a:solidFill>
                  <a:schemeClr val="bg1">
                    <a:lumMod val="85000"/>
                    <a:lumOff val="15000"/>
                  </a:schemeClr>
                </a:solidFill>
              </a:rPr>
              <a:t>Women</a:t>
            </a:r>
            <a:endParaRPr lang="en-GB" b="1" dirty="0">
              <a:solidFill>
                <a:schemeClr val="bg1">
                  <a:lumMod val="85000"/>
                  <a:lumOff val="15000"/>
                </a:schemeClr>
              </a:solidFill>
            </a:endParaRPr>
          </a:p>
        </p:txBody>
      </p:sp>
    </p:spTree>
    <p:extLst>
      <p:ext uri="{BB962C8B-B14F-4D97-AF65-F5344CB8AC3E}">
        <p14:creationId xmlns:p14="http://schemas.microsoft.com/office/powerpoint/2010/main" val="23865517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TotalTime>
  <Words>2011</Words>
  <Application>Microsoft Office PowerPoint</Application>
  <PresentationFormat>On-screen Show (4:3)</PresentationFormat>
  <Paragraphs>415</Paragraphs>
  <Slides>52</Slides>
  <Notes>13</Notes>
  <HiddenSlides>4</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Who cares for whom? Rural ageing, migration and networks of informal care</vt:lpstr>
      <vt:lpstr>Motivation</vt:lpstr>
      <vt:lpstr>Informal caring is complex</vt:lpstr>
      <vt:lpstr>Approach :: Mixed Methods </vt:lpstr>
      <vt:lpstr>Quantitative Methods</vt:lpstr>
      <vt:lpstr>Qualitative methods</vt:lpstr>
      <vt:lpstr>Describing Informal Care</vt:lpstr>
      <vt:lpstr>What is informal care?</vt:lpstr>
      <vt:lpstr>Providing Informal Care</vt:lpstr>
      <vt:lpstr>Receiving Informal Care</vt:lpstr>
      <vt:lpstr>Informal care giving and age</vt:lpstr>
      <vt:lpstr>Informal care receipt and age</vt:lpstr>
      <vt:lpstr>Population figures for Carees by care source</vt:lpstr>
      <vt:lpstr>PowerPoint Presentation</vt:lpstr>
      <vt:lpstr>Understanding unmet need is important</vt:lpstr>
      <vt:lpstr>Caring Index: No. Care relationships per older person with need</vt:lpstr>
      <vt:lpstr>Modelling Care Complexity</vt:lpstr>
      <vt:lpstr>Estimation Results</vt:lpstr>
      <vt:lpstr>Caree Equations</vt:lpstr>
      <vt:lpstr>Carer Equations</vt:lpstr>
      <vt:lpstr>Help from children Equations</vt:lpstr>
      <vt:lpstr>| gender roles | breadth of support | fear of being a burden | lack of care planning | lack of information on care options | perception of family pressure |</vt:lpstr>
      <vt:lpstr>Gender roles: Varied types of support</vt:lpstr>
      <vt:lpstr>Gender roles: Types of support</vt:lpstr>
      <vt:lpstr>Gender roles: Sons and daughters</vt:lpstr>
      <vt:lpstr>Gender roles: Sons and daughters</vt:lpstr>
      <vt:lpstr>Reluctance to be a burden</vt:lpstr>
      <vt:lpstr>Migration &amp; informal care</vt:lpstr>
      <vt:lpstr>First, the excuses …</vt:lpstr>
      <vt:lpstr>Movement</vt:lpstr>
      <vt:lpstr>Distance between parents and children</vt:lpstr>
      <vt:lpstr>Reasons for moving</vt:lpstr>
      <vt:lpstr>Average Distance of moves</vt:lpstr>
      <vt:lpstr>Distance of move (log miles)</vt:lpstr>
      <vt:lpstr>| Proximity does not necessarily lead to care|  | Wealth makes a difference |  | Housing market issues |  | Strong attachment to place |  | Family pressure|  | Living together is hard |</vt:lpstr>
      <vt:lpstr>Reasons for moving</vt:lpstr>
      <vt:lpstr>Pressure to move</vt:lpstr>
      <vt:lpstr>Reluctance to move</vt:lpstr>
      <vt:lpstr>Decisions to move</vt:lpstr>
      <vt:lpstr>Moves don’t always work out</vt:lpstr>
      <vt:lpstr>Moves don’t always work out</vt:lpstr>
      <vt:lpstr>Building Care Networks</vt:lpstr>
      <vt:lpstr>Building care networks</vt:lpstr>
      <vt:lpstr>The best thing about network analysis is the cool diagrams</vt:lpstr>
      <vt:lpstr>PowerPoint Presentation</vt:lpstr>
      <vt:lpstr>Challenges</vt:lpstr>
      <vt:lpstr> | Social networks are important | Substitution |  | Grandparents and grandchildren | Care complexity | Costs of informal care |</vt:lpstr>
      <vt:lpstr>Complexity of care</vt:lpstr>
      <vt:lpstr>Social networks in local areas</vt:lpstr>
      <vt:lpstr>The cost of informal care: stress</vt:lpstr>
      <vt:lpstr>Potential to develop this further …</vt:lpstr>
      <vt:lpstr>Take home messages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ar34l</dc:creator>
  <cp:lastModifiedBy>ar34l</cp:lastModifiedBy>
  <cp:revision>40</cp:revision>
  <dcterms:created xsi:type="dcterms:W3CDTF">2012-01-24T20:00:21Z</dcterms:created>
  <dcterms:modified xsi:type="dcterms:W3CDTF">2012-01-26T13:44:34Z</dcterms:modified>
</cp:coreProperties>
</file>