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charts/chart5.xml" ContentType="application/vnd.openxmlformats-officedocument.drawingml.chart+xml"/>
  <Override PartName="/ppt/notesSlides/notesSlide3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94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7" r:id="rId37"/>
    <p:sldId id="296" r:id="rId38"/>
    <p:sldId id="298" r:id="rId39"/>
    <p:sldId id="299" r:id="rId40"/>
    <p:sldId id="300" r:id="rId4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15" autoAdjust="0"/>
  </p:normalViewPr>
  <p:slideViewPr>
    <p:cSldViewPr>
      <p:cViewPr varScale="1">
        <p:scale>
          <a:sx n="86" d="100"/>
          <a:sy n="86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u="sng"/>
            </a:pPr>
            <a:r>
              <a:rPr lang="en-GB" sz="1400" u="sng" dirty="0"/>
              <a:t>Mean</a:t>
            </a:r>
            <a:r>
              <a:rPr lang="en-GB" sz="1400" u="sng" baseline="0" dirty="0"/>
              <a:t> age of entrance in marriage</a:t>
            </a:r>
            <a:endParaRPr lang="en-GB" sz="1400" u="sng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Female</c:v>
                </c:pt>
              </c:strCache>
            </c:strRef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Sheet1!$C$3:$J$3</c:f>
              <c:numCache>
                <c:formatCode>General</c:formatCode>
                <c:ptCount val="8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</c:numCache>
            </c:numRef>
          </c:cat>
          <c:val>
            <c:numRef>
              <c:f>Sheet1!$C$4:$J$4</c:f>
              <c:numCache>
                <c:formatCode>General</c:formatCode>
                <c:ptCount val="8"/>
                <c:pt idx="0">
                  <c:v>20.8</c:v>
                </c:pt>
                <c:pt idx="1">
                  <c:v>21.2</c:v>
                </c:pt>
                <c:pt idx="2">
                  <c:v>21.1</c:v>
                </c:pt>
                <c:pt idx="3">
                  <c:v>21.5</c:v>
                </c:pt>
                <c:pt idx="4">
                  <c:v>21.6</c:v>
                </c:pt>
                <c:pt idx="5">
                  <c:v>22.6</c:v>
                </c:pt>
                <c:pt idx="6">
                  <c:v>22.8</c:v>
                </c:pt>
                <c:pt idx="7">
                  <c:v>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Male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Sheet1!$C$3:$J$3</c:f>
              <c:numCache>
                <c:formatCode>General</c:formatCode>
                <c:ptCount val="8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</c:numCache>
            </c:numRef>
          </c:cat>
          <c:val>
            <c:numRef>
              <c:f>Sheet1!$C$5:$J$5</c:f>
              <c:numCache>
                <c:formatCode>General</c:formatCode>
                <c:ptCount val="8"/>
                <c:pt idx="0">
                  <c:v>26.4</c:v>
                </c:pt>
                <c:pt idx="1">
                  <c:v>26.6</c:v>
                </c:pt>
                <c:pt idx="2">
                  <c:v>26.7</c:v>
                </c:pt>
                <c:pt idx="3">
                  <c:v>27.1</c:v>
                </c:pt>
                <c:pt idx="4">
                  <c:v>26.8</c:v>
                </c:pt>
                <c:pt idx="5">
                  <c:v>27.1</c:v>
                </c:pt>
                <c:pt idx="6">
                  <c:v>27.1</c:v>
                </c:pt>
                <c:pt idx="7">
                  <c:v>27.4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1780552"/>
        <c:axId val="342296136"/>
      </c:lineChart>
      <c:catAx>
        <c:axId val="24178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2296136"/>
        <c:crosses val="autoZero"/>
        <c:auto val="1"/>
        <c:lblAlgn val="ctr"/>
        <c:lblOffset val="100"/>
        <c:noMultiLvlLbl val="0"/>
      </c:catAx>
      <c:valAx>
        <c:axId val="342296136"/>
        <c:scaling>
          <c:orientation val="minMax"/>
          <c:min val="1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crossAx val="241780552"/>
        <c:crosses val="autoZero"/>
        <c:crossBetween val="between"/>
        <c:majorUnit val="2"/>
        <c:minorUnit val="1"/>
      </c:valAx>
      <c:spPr>
        <a:ln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74918566775244"/>
          <c:y val="7.0652173913043473E-2"/>
          <c:w val="0.76872964169381108"/>
          <c:h val="0.80706521739130432"/>
        </c:manualLayout>
      </c:layout>
      <c:lineChart>
        <c:grouping val="standard"/>
        <c:varyColors val="0"/>
        <c:ser>
          <c:idx val="0"/>
          <c:order val="0"/>
          <c:tx>
            <c:strRef>
              <c:f>[Fertility_Figures.xls]Figures_1!$A$4</c:f>
              <c:strCache>
                <c:ptCount val="1"/>
                <c:pt idx="0">
                  <c:v>TFR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[Fertility_Figures.xls]Figures_1!$B$3:$O$3</c:f>
              <c:strCache>
                <c:ptCount val="14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</c:strCache>
            </c:strRef>
          </c:cat>
          <c:val>
            <c:numRef>
              <c:f>[Fertility_Figures.xls]Figures_1!$B$4:$O$4</c:f>
              <c:numCache>
                <c:formatCode>0.0</c:formatCode>
                <c:ptCount val="14"/>
                <c:pt idx="0">
                  <c:v>6.0650000000000004</c:v>
                </c:pt>
                <c:pt idx="1">
                  <c:v>6.8394999999999992</c:v>
                </c:pt>
                <c:pt idx="2">
                  <c:v>6.8525</c:v>
                </c:pt>
                <c:pt idx="3">
                  <c:v>5.5869999999999989</c:v>
                </c:pt>
                <c:pt idx="4">
                  <c:v>5.1609999999999996</c:v>
                </c:pt>
                <c:pt idx="5">
                  <c:v>4.5664999999999987</c:v>
                </c:pt>
                <c:pt idx="6">
                  <c:v>3.617</c:v>
                </c:pt>
                <c:pt idx="7">
                  <c:v>3.2625000000000002</c:v>
                </c:pt>
                <c:pt idx="8">
                  <c:v>3.0260000000000007</c:v>
                </c:pt>
                <c:pt idx="9">
                  <c:v>2.7553541870752722</c:v>
                </c:pt>
                <c:pt idx="10">
                  <c:v>2.1865000000000001</c:v>
                </c:pt>
                <c:pt idx="11">
                  <c:v>1.99</c:v>
                </c:pt>
                <c:pt idx="12">
                  <c:v>1.68</c:v>
                </c:pt>
                <c:pt idx="13">
                  <c:v>1.66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[Fertility_Figures.xls]Figures_1!$A$5</c:f>
              <c:strCache>
                <c:ptCount val="1"/>
                <c:pt idx="0">
                  <c:v>CFR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[Fertility_Figures.xls]Figures_1!$B$3:$O$3</c:f>
              <c:strCache>
                <c:ptCount val="14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</c:strCache>
            </c:strRef>
          </c:cat>
          <c:val>
            <c:numRef>
              <c:f>[Fertility_Figures.xls]Figures_1!$B$5:$L$5</c:f>
              <c:numCache>
                <c:formatCode>General</c:formatCode>
                <c:ptCount val="11"/>
                <c:pt idx="2" formatCode="0.0">
                  <c:v>5.3055000000000012</c:v>
                </c:pt>
                <c:pt idx="3" formatCode="0.0">
                  <c:v>5.0315000000000003</c:v>
                </c:pt>
                <c:pt idx="4" formatCode="0.0">
                  <c:v>4.4615</c:v>
                </c:pt>
                <c:pt idx="5" formatCode="0.0">
                  <c:v>4.1979999999999995</c:v>
                </c:pt>
                <c:pt idx="6" formatCode="0.0">
                  <c:v>3.5780000000000003</c:v>
                </c:pt>
                <c:pt idx="7" formatCode="0.0">
                  <c:v>3.1319999999999992</c:v>
                </c:pt>
                <c:pt idx="8" formatCode="0.0">
                  <c:v>2.81</c:v>
                </c:pt>
                <c:pt idx="9" formatCode="0.0">
                  <c:v>2.5225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300840"/>
        <c:axId val="342299664"/>
      </c:lineChart>
      <c:lineChart>
        <c:grouping val="standard"/>
        <c:varyColors val="0"/>
        <c:ser>
          <c:idx val="2"/>
          <c:order val="2"/>
          <c:tx>
            <c:strRef>
              <c:f>[Fertility_Figures.xls]Figures_1!$A$6</c:f>
              <c:strCache>
                <c:ptCount val="1"/>
                <c:pt idx="0">
                  <c:v>MACB</c:v>
                </c:pt>
              </c:strCache>
            </c:strRef>
          </c:tx>
          <c:spPr>
            <a:ln w="12700">
              <a:solidFill>
                <a:srgbClr val="000000"/>
              </a:solidFill>
              <a:prstDash val="lgDashDot"/>
            </a:ln>
          </c:spPr>
          <c:marker>
            <c:symbol val="none"/>
          </c:marker>
          <c:val>
            <c:numRef>
              <c:f>[Fertility_Figures.xls]Figures_1!$B$6:$O$6</c:f>
              <c:numCache>
                <c:formatCode>0.0</c:formatCode>
                <c:ptCount val="14"/>
                <c:pt idx="0">
                  <c:v>31.355317394888704</c:v>
                </c:pt>
                <c:pt idx="1">
                  <c:v>31.232729000657947</c:v>
                </c:pt>
                <c:pt idx="2">
                  <c:v>31.01404596862459</c:v>
                </c:pt>
                <c:pt idx="3">
                  <c:v>30.531591193842853</c:v>
                </c:pt>
                <c:pt idx="4">
                  <c:v>29.673997287347412</c:v>
                </c:pt>
                <c:pt idx="5">
                  <c:v>29.177433482973836</c:v>
                </c:pt>
                <c:pt idx="6">
                  <c:v>29.092479955764446</c:v>
                </c:pt>
                <c:pt idx="7">
                  <c:v>28.83639846743295</c:v>
                </c:pt>
                <c:pt idx="8">
                  <c:v>28.407138136153332</c:v>
                </c:pt>
                <c:pt idx="9">
                  <c:v>27.756392862087207</c:v>
                </c:pt>
                <c:pt idx="10">
                  <c:v>27.686370912417107</c:v>
                </c:pt>
                <c:pt idx="11">
                  <c:v>27.44</c:v>
                </c:pt>
                <c:pt idx="12">
                  <c:v>27.7</c:v>
                </c:pt>
                <c:pt idx="13">
                  <c:v>27.36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298880"/>
        <c:axId val="342296528"/>
      </c:lineChart>
      <c:catAx>
        <c:axId val="342300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29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2299664"/>
        <c:scaling>
          <c:orientation val="minMax"/>
          <c:max val="9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Children per woman</a:t>
                </a:r>
              </a:p>
            </c:rich>
          </c:tx>
          <c:layout>
            <c:manualLayout>
              <c:xMode val="edge"/>
              <c:yMode val="edge"/>
              <c:x val="2.4429967426710098E-2"/>
              <c:y val="0.312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300840"/>
        <c:crosses val="autoZero"/>
        <c:crossBetween val="between"/>
        <c:majorUnit val="1"/>
      </c:valAx>
      <c:catAx>
        <c:axId val="342298880"/>
        <c:scaling>
          <c:orientation val="minMax"/>
        </c:scaling>
        <c:delete val="1"/>
        <c:axPos val="b"/>
        <c:majorTickMark val="out"/>
        <c:minorTickMark val="none"/>
        <c:tickLblPos val="nextTo"/>
        <c:crossAx val="342296528"/>
        <c:crosses val="autoZero"/>
        <c:auto val="1"/>
        <c:lblAlgn val="ctr"/>
        <c:lblOffset val="100"/>
        <c:noMultiLvlLbl val="0"/>
      </c:catAx>
      <c:valAx>
        <c:axId val="342296528"/>
        <c:scaling>
          <c:orientation val="minMax"/>
          <c:max val="32"/>
          <c:min val="25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Mean age of childbearing (in years)</a:t>
                </a:r>
              </a:p>
            </c:rich>
          </c:tx>
          <c:layout>
            <c:manualLayout>
              <c:xMode val="edge"/>
              <c:yMode val="edge"/>
              <c:x val="0.93973941368078173"/>
              <c:y val="0.1929347826086956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298880"/>
        <c:crosses val="max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706840390879476"/>
          <c:y val="0.12228260869565218"/>
          <c:w val="0.1465798045602606"/>
          <c:h val="0.17391304347826086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u="sng"/>
            </a:pPr>
            <a:r>
              <a:rPr lang="en-GB" sz="1400" u="sng" smtClean="0"/>
              <a:t>Average age at marriage</a:t>
            </a:r>
            <a:r>
              <a:rPr lang="en-GB" sz="1400" u="sng" baseline="0" smtClean="0"/>
              <a:t> </a:t>
            </a:r>
            <a:r>
              <a:rPr lang="en-GB" sz="1400" u="sng" baseline="0"/>
              <a:t>marriage</a:t>
            </a:r>
            <a:endParaRPr lang="en-GB" sz="1400" u="sng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[t5.xlsx]Sheet1!$E$6</c:f>
              <c:strCache>
                <c:ptCount val="1"/>
                <c:pt idx="0">
                  <c:v>Female</c:v>
                </c:pt>
              </c:strCache>
            </c:strRef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[t5.xlsx]Sheet1!$F$5:$Q$5</c:f>
              <c:numCache>
                <c:formatCode>General</c:formatCode>
                <c:ptCount val="12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  <c:pt idx="11">
                  <c:v>2015</c:v>
                </c:pt>
              </c:numCache>
            </c:numRef>
          </c:cat>
          <c:val>
            <c:numRef>
              <c:f>[t5.xlsx]Sheet1!$F$6:$Q$6</c:f>
              <c:numCache>
                <c:formatCode>General</c:formatCode>
                <c:ptCount val="12"/>
                <c:pt idx="0">
                  <c:v>20.8</c:v>
                </c:pt>
                <c:pt idx="1">
                  <c:v>21.2</c:v>
                </c:pt>
                <c:pt idx="2">
                  <c:v>21.1</c:v>
                </c:pt>
                <c:pt idx="3">
                  <c:v>21.5</c:v>
                </c:pt>
                <c:pt idx="4">
                  <c:v>21.6</c:v>
                </c:pt>
                <c:pt idx="5">
                  <c:v>22.6</c:v>
                </c:pt>
                <c:pt idx="6">
                  <c:v>22.8</c:v>
                </c:pt>
                <c:pt idx="7">
                  <c:v>23</c:v>
                </c:pt>
                <c:pt idx="8">
                  <c:v>23.6</c:v>
                </c:pt>
                <c:pt idx="9">
                  <c:v>23</c:v>
                </c:pt>
                <c:pt idx="10">
                  <c:v>23.4</c:v>
                </c:pt>
                <c:pt idx="11">
                  <c:v>24.1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[t5.xlsx]Sheet1!$E$7</c:f>
              <c:strCache>
                <c:ptCount val="1"/>
                <c:pt idx="0">
                  <c:v>Male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[t5.xlsx]Sheet1!$F$5:$Q$5</c:f>
              <c:numCache>
                <c:formatCode>General</c:formatCode>
                <c:ptCount val="12"/>
                <c:pt idx="0">
                  <c:v>1955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2000</c:v>
                </c:pt>
                <c:pt idx="9">
                  <c:v>2005</c:v>
                </c:pt>
                <c:pt idx="10">
                  <c:v>2010</c:v>
                </c:pt>
                <c:pt idx="11">
                  <c:v>2015</c:v>
                </c:pt>
              </c:numCache>
            </c:numRef>
          </c:cat>
          <c:val>
            <c:numRef>
              <c:f>[t5.xlsx]Sheet1!$F$7:$Q$7</c:f>
              <c:numCache>
                <c:formatCode>General</c:formatCode>
                <c:ptCount val="12"/>
                <c:pt idx="0">
                  <c:v>26.4</c:v>
                </c:pt>
                <c:pt idx="1">
                  <c:v>26.6</c:v>
                </c:pt>
                <c:pt idx="2">
                  <c:v>26.7</c:v>
                </c:pt>
                <c:pt idx="3">
                  <c:v>27.1</c:v>
                </c:pt>
                <c:pt idx="4">
                  <c:v>26.8</c:v>
                </c:pt>
                <c:pt idx="5">
                  <c:v>27.1</c:v>
                </c:pt>
                <c:pt idx="6">
                  <c:v>27.1</c:v>
                </c:pt>
                <c:pt idx="7">
                  <c:v>27.4</c:v>
                </c:pt>
                <c:pt idx="8">
                  <c:v>28.1</c:v>
                </c:pt>
                <c:pt idx="9">
                  <c:v>28.5</c:v>
                </c:pt>
                <c:pt idx="10">
                  <c:v>29.2</c:v>
                </c:pt>
                <c:pt idx="11">
                  <c:v>29.6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297312"/>
        <c:axId val="342301232"/>
      </c:lineChart>
      <c:catAx>
        <c:axId val="34229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2301232"/>
        <c:crosses val="autoZero"/>
        <c:auto val="1"/>
        <c:lblAlgn val="ctr"/>
        <c:lblOffset val="100"/>
        <c:noMultiLvlLbl val="0"/>
      </c:catAx>
      <c:valAx>
        <c:axId val="342301232"/>
        <c:scaling>
          <c:orientation val="minMax"/>
          <c:min val="1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42297312"/>
        <c:crosses val="autoZero"/>
        <c:crossBetween val="between"/>
        <c:majorUnit val="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61907321311709E-2"/>
          <c:y val="9.6859937962300163E-2"/>
          <c:w val="0.88469269839563569"/>
          <c:h val="0.73931315403756348"/>
        </c:manualLayout>
      </c:layout>
      <c:lineChart>
        <c:grouping val="standard"/>
        <c:varyColors val="0"/>
        <c:ser>
          <c:idx val="0"/>
          <c:order val="0"/>
          <c:tx>
            <c:strRef>
              <c:f>'R-U-T-grapph'!$N$3</c:f>
              <c:strCache>
                <c:ptCount val="1"/>
                <c:pt idx="0">
                  <c:v>SRB 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'R-U-T-grapph'!$A$5:$A$65</c:f>
              <c:numCache>
                <c:formatCode>General_)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'R-U-T-grapph'!$N$4:$N$65</c:f>
              <c:numCache>
                <c:formatCode>0.0</c:formatCode>
                <c:ptCount val="62"/>
                <c:pt idx="1">
                  <c:v>106.24820379613959</c:v>
                </c:pt>
                <c:pt idx="2">
                  <c:v>106.11849231765923</c:v>
                </c:pt>
                <c:pt idx="3">
                  <c:v>106.45513629853743</c:v>
                </c:pt>
                <c:pt idx="4">
                  <c:v>106.32692115451545</c:v>
                </c:pt>
                <c:pt idx="5">
                  <c:v>105.92521732338948</c:v>
                </c:pt>
                <c:pt idx="6">
                  <c:v>106.21993541807529</c:v>
                </c:pt>
                <c:pt idx="7">
                  <c:v>106.33340822072545</c:v>
                </c:pt>
                <c:pt idx="8">
                  <c:v>106.93942715855835</c:v>
                </c:pt>
                <c:pt idx="9">
                  <c:v>106.36415200061849</c:v>
                </c:pt>
                <c:pt idx="10">
                  <c:v>106.49744540427743</c:v>
                </c:pt>
                <c:pt idx="11">
                  <c:v>106.69973931673375</c:v>
                </c:pt>
                <c:pt idx="12">
                  <c:v>106.22869706360585</c:v>
                </c:pt>
                <c:pt idx="13">
                  <c:v>106.56421638313616</c:v>
                </c:pt>
                <c:pt idx="14">
                  <c:v>106.16230860174817</c:v>
                </c:pt>
                <c:pt idx="15">
                  <c:v>106.16505587881935</c:v>
                </c:pt>
                <c:pt idx="16">
                  <c:v>105.75468932898417</c:v>
                </c:pt>
                <c:pt idx="17">
                  <c:v>105.69672044798951</c:v>
                </c:pt>
                <c:pt idx="18">
                  <c:v>105.81590163251325</c:v>
                </c:pt>
                <c:pt idx="19">
                  <c:v>106.14035602083658</c:v>
                </c:pt>
                <c:pt idx="20">
                  <c:v>106.15779510502384</c:v>
                </c:pt>
                <c:pt idx="21">
                  <c:v>106.53544307233574</c:v>
                </c:pt>
                <c:pt idx="22">
                  <c:v>106.09580555111478</c:v>
                </c:pt>
                <c:pt idx="23">
                  <c:v>106.08174388481363</c:v>
                </c:pt>
                <c:pt idx="24">
                  <c:v>106.16973625263786</c:v>
                </c:pt>
                <c:pt idx="25">
                  <c:v>106.44173999761199</c:v>
                </c:pt>
                <c:pt idx="26">
                  <c:v>106.46276905138306</c:v>
                </c:pt>
                <c:pt idx="27">
                  <c:v>106.57471105439051</c:v>
                </c:pt>
                <c:pt idx="28">
                  <c:v>106.44504632386111</c:v>
                </c:pt>
                <c:pt idx="29">
                  <c:v>106.9458764644754</c:v>
                </c:pt>
                <c:pt idx="30">
                  <c:v>108.08486584185579</c:v>
                </c:pt>
                <c:pt idx="31">
                  <c:v>109.24896201495415</c:v>
                </c:pt>
                <c:pt idx="32">
                  <c:v>109.87700535784595</c:v>
                </c:pt>
                <c:pt idx="33">
                  <c:v>109.93040096039367</c:v>
                </c:pt>
                <c:pt idx="34">
                  <c:v>109.06325210222357</c:v>
                </c:pt>
                <c:pt idx="35">
                  <c:v>108.49775223493276</c:v>
                </c:pt>
                <c:pt idx="36">
                  <c:v>107.64328875272037</c:v>
                </c:pt>
                <c:pt idx="37">
                  <c:v>108.15554731882725</c:v>
                </c:pt>
                <c:pt idx="38">
                  <c:v>108.21519458525331</c:v>
                </c:pt>
                <c:pt idx="39">
                  <c:v>107.77385423997869</c:v>
                </c:pt>
                <c:pt idx="40">
                  <c:v>107.45896778045375</c:v>
                </c:pt>
                <c:pt idx="41">
                  <c:v>108.67638586502358</c:v>
                </c:pt>
                <c:pt idx="42">
                  <c:v>109.62170804243353</c:v>
                </c:pt>
                <c:pt idx="43">
                  <c:v>110.62584960931569</c:v>
                </c:pt>
                <c:pt idx="44">
                  <c:v>110.63304754383547</c:v>
                </c:pt>
                <c:pt idx="45">
                  <c:v>111.31550533855544</c:v>
                </c:pt>
                <c:pt idx="46">
                  <c:v>110.52450722917852</c:v>
                </c:pt>
                <c:pt idx="47">
                  <c:v>109.70366854024662</c:v>
                </c:pt>
                <c:pt idx="48">
                  <c:v>109.16146915523512</c:v>
                </c:pt>
                <c:pt idx="49">
                  <c:v>109.78628326142309</c:v>
                </c:pt>
                <c:pt idx="50">
                  <c:v>109.72667348274824</c:v>
                </c:pt>
                <c:pt idx="51">
                  <c:v>109.83761510625115</c:v>
                </c:pt>
                <c:pt idx="52">
                  <c:v>110.86106347610072</c:v>
                </c:pt>
                <c:pt idx="53">
                  <c:v>112.15333427665009</c:v>
                </c:pt>
                <c:pt idx="54">
                  <c:v>113.03230553928535</c:v>
                </c:pt>
                <c:pt idx="55">
                  <c:v>112.94413253833656</c:v>
                </c:pt>
                <c:pt idx="56">
                  <c:v>113.49797928164153</c:v>
                </c:pt>
                <c:pt idx="57">
                  <c:v>113.58232589010611</c:v>
                </c:pt>
                <c:pt idx="58">
                  <c:v>113.12018941230515</c:v>
                </c:pt>
                <c:pt idx="59">
                  <c:v>112.61648961215374</c:v>
                </c:pt>
                <c:pt idx="60">
                  <c:v>111.68664336490423</c:v>
                </c:pt>
                <c:pt idx="61">
                  <c:v>111.7679158000696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'R-U-T-grapph'!$O$3</c:f>
              <c:strCache>
                <c:ptCount val="1"/>
                <c:pt idx="0">
                  <c:v>SRB Urban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'R-U-T-grapph'!$A$5:$A$65</c:f>
              <c:numCache>
                <c:formatCode>General_)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'R-U-T-grapph'!$O$4:$O$65</c:f>
              <c:numCache>
                <c:formatCode>0.0</c:formatCode>
                <c:ptCount val="62"/>
                <c:pt idx="1">
                  <c:v>109.61538461538397</c:v>
                </c:pt>
                <c:pt idx="2">
                  <c:v>109.61538461538397</c:v>
                </c:pt>
                <c:pt idx="5">
                  <c:v>107.13204691638178</c:v>
                </c:pt>
                <c:pt idx="6">
                  <c:v>107.05394986677712</c:v>
                </c:pt>
                <c:pt idx="7">
                  <c:v>107.07146511854238</c:v>
                </c:pt>
                <c:pt idx="8">
                  <c:v>107.14446750602355</c:v>
                </c:pt>
                <c:pt idx="9">
                  <c:v>106.72030372643765</c:v>
                </c:pt>
                <c:pt idx="10">
                  <c:v>105.82606563469938</c:v>
                </c:pt>
                <c:pt idx="11">
                  <c:v>105.53341695635341</c:v>
                </c:pt>
                <c:pt idx="12">
                  <c:v>105.23470801360344</c:v>
                </c:pt>
                <c:pt idx="13">
                  <c:v>105.42815782075871</c:v>
                </c:pt>
                <c:pt idx="14">
                  <c:v>105.23010487139481</c:v>
                </c:pt>
                <c:pt idx="15">
                  <c:v>104.5541787191231</c:v>
                </c:pt>
                <c:pt idx="16">
                  <c:v>103.72105879380445</c:v>
                </c:pt>
                <c:pt idx="17">
                  <c:v>103.24864639323471</c:v>
                </c:pt>
                <c:pt idx="18">
                  <c:v>104.50241197783068</c:v>
                </c:pt>
                <c:pt idx="19">
                  <c:v>105.11816140995131</c:v>
                </c:pt>
                <c:pt idx="20">
                  <c:v>104.61527541633095</c:v>
                </c:pt>
                <c:pt idx="21">
                  <c:v>104.37443228338815</c:v>
                </c:pt>
                <c:pt idx="22">
                  <c:v>105.57004080284884</c:v>
                </c:pt>
                <c:pt idx="23">
                  <c:v>106.97690098643358</c:v>
                </c:pt>
                <c:pt idx="24">
                  <c:v>107.81183423098608</c:v>
                </c:pt>
                <c:pt idx="25">
                  <c:v>108.19585564558508</c:v>
                </c:pt>
                <c:pt idx="26">
                  <c:v>109.09759224482752</c:v>
                </c:pt>
                <c:pt idx="27">
                  <c:v>109.94966237218529</c:v>
                </c:pt>
                <c:pt idx="28">
                  <c:v>109.17737472532598</c:v>
                </c:pt>
                <c:pt idx="29">
                  <c:v>108.81887067398748</c:v>
                </c:pt>
                <c:pt idx="30">
                  <c:v>110.17187373058438</c:v>
                </c:pt>
                <c:pt idx="31">
                  <c:v>110.73687680533951</c:v>
                </c:pt>
                <c:pt idx="32">
                  <c:v>109.94746502875159</c:v>
                </c:pt>
                <c:pt idx="33">
                  <c:v>110.48396070357546</c:v>
                </c:pt>
                <c:pt idx="34">
                  <c:v>109.34720603172367</c:v>
                </c:pt>
                <c:pt idx="35">
                  <c:v>111.01027062708913</c:v>
                </c:pt>
                <c:pt idx="36">
                  <c:v>107.75180543896847</c:v>
                </c:pt>
                <c:pt idx="37">
                  <c:v>109.10270773856783</c:v>
                </c:pt>
                <c:pt idx="38">
                  <c:v>108.12150641568829</c:v>
                </c:pt>
                <c:pt idx="39">
                  <c:v>108.69317612944855</c:v>
                </c:pt>
                <c:pt idx="40">
                  <c:v>108.61004333067895</c:v>
                </c:pt>
                <c:pt idx="41">
                  <c:v>111.00502993850101</c:v>
                </c:pt>
                <c:pt idx="42">
                  <c:v>111.50275287657135</c:v>
                </c:pt>
                <c:pt idx="43">
                  <c:v>112.08313086634465</c:v>
                </c:pt>
                <c:pt idx="44">
                  <c:v>110.63304754383547</c:v>
                </c:pt>
                <c:pt idx="45">
                  <c:v>111.67745884642818</c:v>
                </c:pt>
                <c:pt idx="46">
                  <c:v>110.86339025145382</c:v>
                </c:pt>
                <c:pt idx="47">
                  <c:v>110.04255156252248</c:v>
                </c:pt>
                <c:pt idx="48">
                  <c:v>109.55241313575847</c:v>
                </c:pt>
                <c:pt idx="49">
                  <c:v>110.93205005218095</c:v>
                </c:pt>
                <c:pt idx="50">
                  <c:v>112.36463352898322</c:v>
                </c:pt>
                <c:pt idx="51">
                  <c:v>112.645296356796</c:v>
                </c:pt>
                <c:pt idx="52">
                  <c:v>114.21306193300749</c:v>
                </c:pt>
                <c:pt idx="53">
                  <c:v>114.93359269685777</c:v>
                </c:pt>
                <c:pt idx="54">
                  <c:v>115.07301623512038</c:v>
                </c:pt>
                <c:pt idx="55">
                  <c:v>113.66283913086603</c:v>
                </c:pt>
                <c:pt idx="56">
                  <c:v>114.68309320149648</c:v>
                </c:pt>
                <c:pt idx="57">
                  <c:v>116.10819021266337</c:v>
                </c:pt>
                <c:pt idx="58">
                  <c:v>115.64280471089585</c:v>
                </c:pt>
                <c:pt idx="59">
                  <c:v>114.42803696165426</c:v>
                </c:pt>
                <c:pt idx="60">
                  <c:v>113.19630127502865</c:v>
                </c:pt>
                <c:pt idx="61">
                  <c:v>114.10617805966545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'R-U-T-grapph'!$P$3</c:f>
              <c:strCache>
                <c:ptCount val="1"/>
                <c:pt idx="0">
                  <c:v>SRB Rural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'R-U-T-grapph'!$A$5:$A$65</c:f>
              <c:numCache>
                <c:formatCode>General_)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'R-U-T-grapph'!$P$4:$P$65</c:f>
              <c:numCache>
                <c:formatCode>0.0</c:formatCode>
                <c:ptCount val="62"/>
                <c:pt idx="1">
                  <c:v>105.97211954799872</c:v>
                </c:pt>
                <c:pt idx="2">
                  <c:v>105.97211954799872</c:v>
                </c:pt>
                <c:pt idx="5">
                  <c:v>104.12291725787382</c:v>
                </c:pt>
                <c:pt idx="6">
                  <c:v>106.47882833473054</c:v>
                </c:pt>
                <c:pt idx="7">
                  <c:v>106.17980589191751</c:v>
                </c:pt>
                <c:pt idx="8">
                  <c:v>106.89905852350097</c:v>
                </c:pt>
                <c:pt idx="9">
                  <c:v>106.29890563226134</c:v>
                </c:pt>
                <c:pt idx="10">
                  <c:v>106.68393792400605</c:v>
                </c:pt>
                <c:pt idx="11">
                  <c:v>107.01885052254345</c:v>
                </c:pt>
                <c:pt idx="12">
                  <c:v>106.5227445549406</c:v>
                </c:pt>
                <c:pt idx="13">
                  <c:v>106.95287685028811</c:v>
                </c:pt>
                <c:pt idx="14">
                  <c:v>106.48145611065365</c:v>
                </c:pt>
                <c:pt idx="15">
                  <c:v>106.7216701042759</c:v>
                </c:pt>
                <c:pt idx="16">
                  <c:v>106.47843239978828</c:v>
                </c:pt>
                <c:pt idx="17">
                  <c:v>106.54925075390646</c:v>
                </c:pt>
                <c:pt idx="18">
                  <c:v>106.28813273458668</c:v>
                </c:pt>
                <c:pt idx="19">
                  <c:v>106.45809997178328</c:v>
                </c:pt>
                <c:pt idx="20">
                  <c:v>106.63328910008075</c:v>
                </c:pt>
                <c:pt idx="21">
                  <c:v>107.20429980239649</c:v>
                </c:pt>
                <c:pt idx="22">
                  <c:v>106.24888623252396</c:v>
                </c:pt>
                <c:pt idx="23">
                  <c:v>105.78344796833657</c:v>
                </c:pt>
                <c:pt idx="24">
                  <c:v>105.61939604908135</c:v>
                </c:pt>
                <c:pt idx="25">
                  <c:v>105.8244751828254</c:v>
                </c:pt>
                <c:pt idx="26">
                  <c:v>105.55351200474786</c:v>
                </c:pt>
                <c:pt idx="27">
                  <c:v>105.42787385133634</c:v>
                </c:pt>
                <c:pt idx="28">
                  <c:v>105.53543484359074</c:v>
                </c:pt>
                <c:pt idx="29">
                  <c:v>106.31890735992035</c:v>
                </c:pt>
                <c:pt idx="30">
                  <c:v>107.36725279672557</c:v>
                </c:pt>
                <c:pt idx="31">
                  <c:v>108.73905082351</c:v>
                </c:pt>
                <c:pt idx="32">
                  <c:v>109.87739059930658</c:v>
                </c:pt>
                <c:pt idx="33">
                  <c:v>109.69418722118671</c:v>
                </c:pt>
                <c:pt idx="34">
                  <c:v>108.95564069132062</c:v>
                </c:pt>
                <c:pt idx="35">
                  <c:v>107.52641389311405</c:v>
                </c:pt>
                <c:pt idx="36">
                  <c:v>107.62067766795325</c:v>
                </c:pt>
                <c:pt idx="37">
                  <c:v>107.79043183656346</c:v>
                </c:pt>
                <c:pt idx="38">
                  <c:v>108.25765519978803</c:v>
                </c:pt>
                <c:pt idx="39">
                  <c:v>107.37896863427935</c:v>
                </c:pt>
                <c:pt idx="40">
                  <c:v>106.95584381635344</c:v>
                </c:pt>
                <c:pt idx="41">
                  <c:v>107.71144593646945</c:v>
                </c:pt>
                <c:pt idx="42">
                  <c:v>108.84849320262875</c:v>
                </c:pt>
                <c:pt idx="43">
                  <c:v>110.0433159539463</c:v>
                </c:pt>
                <c:pt idx="44">
                  <c:v>110.63304754383545</c:v>
                </c:pt>
                <c:pt idx="45">
                  <c:v>111.16379802232515</c:v>
                </c:pt>
                <c:pt idx="46">
                  <c:v>110.34972942735119</c:v>
                </c:pt>
                <c:pt idx="47">
                  <c:v>109.52889073841807</c:v>
                </c:pt>
                <c:pt idx="48">
                  <c:v>108.27809168236378</c:v>
                </c:pt>
                <c:pt idx="49">
                  <c:v>108.33598434598338</c:v>
                </c:pt>
                <c:pt idx="50">
                  <c:v>107.22608256178755</c:v>
                </c:pt>
                <c:pt idx="51">
                  <c:v>107.7574829672554</c:v>
                </c:pt>
                <c:pt idx="52">
                  <c:v>108.44765791118969</c:v>
                </c:pt>
                <c:pt idx="53">
                  <c:v>110.15492089516266</c:v>
                </c:pt>
                <c:pt idx="54">
                  <c:v>111.59582644659145</c:v>
                </c:pt>
                <c:pt idx="55">
                  <c:v>112.46469812702975</c:v>
                </c:pt>
                <c:pt idx="56">
                  <c:v>112.69913247161118</c:v>
                </c:pt>
                <c:pt idx="57">
                  <c:v>111.84230226525955</c:v>
                </c:pt>
                <c:pt idx="58">
                  <c:v>111.37925372272521</c:v>
                </c:pt>
                <c:pt idx="59">
                  <c:v>111.38939386276815</c:v>
                </c:pt>
                <c:pt idx="60">
                  <c:v>110.73470270696355</c:v>
                </c:pt>
                <c:pt idx="61">
                  <c:v>110.29070391929872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298096"/>
        <c:axId val="342302016"/>
      </c:lineChart>
      <c:catAx>
        <c:axId val="342298096"/>
        <c:scaling>
          <c:orientation val="minMax"/>
        </c:scaling>
        <c:delete val="0"/>
        <c:axPos val="b"/>
        <c:numFmt formatCode="General_)" sourceLinked="1"/>
        <c:majorTickMark val="in"/>
        <c:minorTickMark val="none"/>
        <c:tickLblPos val="nextTo"/>
        <c:crossAx val="34230201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42302016"/>
        <c:scaling>
          <c:orientation val="minMax"/>
          <c:min val="102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34229809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9.5298406326660659E-2"/>
          <c:y val="0.12463714762927362"/>
          <c:w val="0.24192009810249293"/>
          <c:h val="0.23589767188192462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16885389326336"/>
          <c:y val="8.2187591134441518E-2"/>
          <c:w val="0.86154090113735748"/>
          <c:h val="0.80183253135024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SRB_Parity!$A$37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SRB_Parity!$B$36:$F$36</c:f>
              <c:strCache>
                <c:ptCount val="5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Fifth+</c:v>
                </c:pt>
              </c:strCache>
            </c:strRef>
          </c:cat>
          <c:val>
            <c:numRef>
              <c:f>SRB_Parity!$B$37:$F$37</c:f>
              <c:numCache>
                <c:formatCode>0.0</c:formatCode>
                <c:ptCount val="5"/>
                <c:pt idx="0">
                  <c:v>110.43291898842691</c:v>
                </c:pt>
                <c:pt idx="1">
                  <c:v>113.23826860841424</c:v>
                </c:pt>
                <c:pt idx="2">
                  <c:v>113.2758297393587</c:v>
                </c:pt>
                <c:pt idx="3">
                  <c:v>114.66953250940307</c:v>
                </c:pt>
                <c:pt idx="4">
                  <c:v>104.66830466830469</c:v>
                </c:pt>
              </c:numCache>
            </c:numRef>
          </c:val>
        </c:ser>
        <c:ser>
          <c:idx val="1"/>
          <c:order val="1"/>
          <c:tx>
            <c:strRef>
              <c:f>SRB_Parity!$A$38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cat>
            <c:strRef>
              <c:f>SRB_Parity!$B$36:$F$36</c:f>
              <c:strCache>
                <c:ptCount val="5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Fifth+</c:v>
                </c:pt>
              </c:strCache>
            </c:strRef>
          </c:cat>
          <c:val>
            <c:numRef>
              <c:f>SRB_Parity!$B$38:$F$38</c:f>
              <c:numCache>
                <c:formatCode>0.0</c:formatCode>
                <c:ptCount val="5"/>
                <c:pt idx="0">
                  <c:v>110.63441905687894</c:v>
                </c:pt>
                <c:pt idx="1">
                  <c:v>106.81307279958416</c:v>
                </c:pt>
                <c:pt idx="2">
                  <c:v>119.9557522123885</c:v>
                </c:pt>
                <c:pt idx="3">
                  <c:v>148.05653710247478</c:v>
                </c:pt>
                <c:pt idx="4">
                  <c:v>130.26706231453997</c:v>
                </c:pt>
              </c:numCache>
            </c:numRef>
          </c:val>
        </c:ser>
        <c:ser>
          <c:idx val="2"/>
          <c:order val="2"/>
          <c:tx>
            <c:strRef>
              <c:f>SRB_Parity!$A$39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SRB_Parity!$B$36:$F$36</c:f>
              <c:strCache>
                <c:ptCount val="5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Fifth+</c:v>
                </c:pt>
              </c:strCache>
            </c:strRef>
          </c:cat>
          <c:val>
            <c:numRef>
              <c:f>SRB_Parity!$B$39:$F$39</c:f>
              <c:numCache>
                <c:formatCode>0.0</c:formatCode>
                <c:ptCount val="5"/>
                <c:pt idx="0">
                  <c:v>109.7031599106288</c:v>
                </c:pt>
                <c:pt idx="1">
                  <c:v>107.62138905961891</c:v>
                </c:pt>
                <c:pt idx="2">
                  <c:v>113.9767054908486</c:v>
                </c:pt>
                <c:pt idx="3">
                  <c:v>142.72151898734177</c:v>
                </c:pt>
                <c:pt idx="4">
                  <c:v>139.23076923076783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298488"/>
        <c:axId val="342300056"/>
      </c:barChart>
      <c:lineChart>
        <c:grouping val="standard"/>
        <c:varyColors val="0"/>
        <c:ser>
          <c:idx val="3"/>
          <c:order val="3"/>
          <c:tx>
            <c:strRef>
              <c:f>SRB_Parity!$A$40</c:f>
              <c:strCache>
                <c:ptCount val="1"/>
                <c:pt idx="0">
                  <c:v>1995-2010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SRB_Parity!$B$36:$F$36</c:f>
              <c:strCache>
                <c:ptCount val="5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Fifth+</c:v>
                </c:pt>
              </c:strCache>
            </c:strRef>
          </c:cat>
          <c:val>
            <c:numRef>
              <c:f>SRB_Parity!$B$40:$F$40</c:f>
              <c:numCache>
                <c:formatCode>0.0</c:formatCode>
                <c:ptCount val="5"/>
                <c:pt idx="0">
                  <c:v>109.89460200246801</c:v>
                </c:pt>
                <c:pt idx="1">
                  <c:v>109.21134180353295</c:v>
                </c:pt>
                <c:pt idx="2">
                  <c:v>116.35094427065228</c:v>
                </c:pt>
                <c:pt idx="3">
                  <c:v>124.35442065853893</c:v>
                </c:pt>
                <c:pt idx="4">
                  <c:v>121.40213368168953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298488"/>
        <c:axId val="342300056"/>
      </c:lineChart>
      <c:catAx>
        <c:axId val="34229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2300056"/>
        <c:crosses val="autoZero"/>
        <c:auto val="1"/>
        <c:lblAlgn val="ctr"/>
        <c:lblOffset val="100"/>
        <c:noMultiLvlLbl val="0"/>
      </c:catAx>
      <c:valAx>
        <c:axId val="342300056"/>
        <c:scaling>
          <c:orientation val="minMax"/>
          <c:max val="150"/>
          <c:min val="100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crossAx val="342298488"/>
        <c:crosses val="autoZero"/>
        <c:crossBetween val="between"/>
        <c:majorUnit val="10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1486220472440963"/>
          <c:y val="0.11078206857608963"/>
          <c:w val="0.22520398265434224"/>
          <c:h val="0.3348687664042071"/>
        </c:manualLayout>
      </c:layout>
      <c:overlay val="0"/>
      <c:spPr>
        <a:solidFill>
          <a:sysClr val="window" lastClr="FFFFFF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65246112697393E-2"/>
          <c:y val="6.8633115446564016E-2"/>
          <c:w val="0.88527850545788767"/>
          <c:h val="0.66471933104591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SRB_Educ!$A$12</c:f>
              <c:strCache>
                <c:ptCount val="1"/>
                <c:pt idx="0">
                  <c:v>Father's education</c:v>
                </c:pt>
              </c:strCache>
            </c:strRef>
          </c:tx>
          <c:invertIfNegative val="0"/>
          <c:cat>
            <c:strRef>
              <c:f>SRB_Educ!$B$11:$D$11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University</c:v>
                </c:pt>
              </c:strCache>
            </c:strRef>
          </c:cat>
          <c:val>
            <c:numRef>
              <c:f>SRB_Educ!$B$12:$D$12</c:f>
              <c:numCache>
                <c:formatCode>0.0</c:formatCode>
                <c:ptCount val="3"/>
                <c:pt idx="0">
                  <c:v>110.95293734839935</c:v>
                </c:pt>
                <c:pt idx="1">
                  <c:v>112.09760767632373</c:v>
                </c:pt>
                <c:pt idx="2">
                  <c:v>115.55151978589247</c:v>
                </c:pt>
              </c:numCache>
            </c:numRef>
          </c:val>
        </c:ser>
        <c:ser>
          <c:idx val="1"/>
          <c:order val="1"/>
          <c:tx>
            <c:strRef>
              <c:f>SRB_Educ!$A$13</c:f>
              <c:strCache>
                <c:ptCount val="1"/>
                <c:pt idx="0">
                  <c:v>Mothers education</c:v>
                </c:pt>
              </c:strCache>
            </c:strRef>
          </c:tx>
          <c:invertIfNegative val="0"/>
          <c:cat>
            <c:strRef>
              <c:f>SRB_Educ!$B$11:$D$11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University</c:v>
                </c:pt>
              </c:strCache>
            </c:strRef>
          </c:cat>
          <c:val>
            <c:numRef>
              <c:f>SRB_Educ!$B$13:$D$13</c:f>
              <c:numCache>
                <c:formatCode>0.0</c:formatCode>
                <c:ptCount val="3"/>
                <c:pt idx="0">
                  <c:v>111.05329290611598</c:v>
                </c:pt>
                <c:pt idx="1">
                  <c:v>111.94462485867631</c:v>
                </c:pt>
                <c:pt idx="2">
                  <c:v>115.83825626400488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42302408"/>
        <c:axId val="342303192"/>
      </c:barChart>
      <c:catAx>
        <c:axId val="342302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2303192"/>
        <c:crosses val="autoZero"/>
        <c:auto val="1"/>
        <c:lblAlgn val="ctr"/>
        <c:lblOffset val="100"/>
        <c:noMultiLvlLbl val="0"/>
      </c:catAx>
      <c:valAx>
        <c:axId val="342303192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34230240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tx1">
          <a:lumMod val="50000"/>
          <a:lumOff val="50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9ADA-5A2D-4B6C-B21F-83A5A5779769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A470-1254-4A11-A0B6-84F5CD0D7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57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00B3F-F11F-4979-9A31-48925AF5E313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CAF50-95BD-4B46-8659-59333E605F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7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139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CAF50-95BD-4B46-8659-59333E605F4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71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1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4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63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25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5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72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81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0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69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6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0E35-CDCD-4FB0-AC25-C48D2DF021FF}" type="datetimeFigureOut">
              <a:rPr lang="en-GB" smtClean="0"/>
              <a:t>11/04/2016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67F0-EC62-4CA6-BF09-A48011D7D8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97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1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12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11560" y="2636912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Centre for Population Studies Seminar Series - Southampton University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4868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Tradition versus Development: What matters most for demographic behaviour</a:t>
            </a:r>
            <a:r>
              <a:rPr lang="en-GB" sz="3600" b="1" dirty="0" smtClean="0"/>
              <a:t>?</a:t>
            </a:r>
          </a:p>
          <a:p>
            <a:pPr algn="ctr"/>
            <a:r>
              <a:rPr lang="en-GB" sz="2400" i="1" dirty="0">
                <a:latin typeface="+mj-lt"/>
              </a:rPr>
              <a:t>The case of fertility, marriage and sex imbalances at birth in Albania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9552" y="3356992"/>
            <a:ext cx="41889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Dr. Arjan Gjonça</a:t>
            </a:r>
          </a:p>
          <a:p>
            <a:pPr algn="ctr"/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Associate Professor of Demography</a:t>
            </a:r>
          </a:p>
          <a:p>
            <a:pPr algn="ctr"/>
            <a:endParaRPr lang="en-GB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Department of Social Policy</a:t>
            </a:r>
          </a:p>
          <a:p>
            <a:pPr algn="ctr"/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LSE</a:t>
            </a:r>
          </a:p>
          <a:p>
            <a:pPr algn="ctr"/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a.gjonca@lse.ac.uk</a:t>
            </a:r>
          </a:p>
        </p:txBody>
      </p:sp>
    </p:spTree>
    <p:extLst>
      <p:ext uri="{BB962C8B-B14F-4D97-AF65-F5344CB8AC3E}">
        <p14:creationId xmlns:p14="http://schemas.microsoft.com/office/powerpoint/2010/main" val="6161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64434" y="2060848"/>
            <a:ext cx="770145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Dramatic  mortality improvements during 1950-1990, with life expectancy improving over the age of 72 years, and infant mortality rate below 40 death per 1000 live births, but until 1975 </a:t>
            </a:r>
            <a:r>
              <a:rPr lang="en-GB" sz="2200" u="sng" dirty="0" smtClean="0"/>
              <a:t>female excess mortality was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u="sng" dirty="0" smtClean="0"/>
              <a:t>Rapid fertility reduction </a:t>
            </a:r>
            <a:r>
              <a:rPr lang="en-GB" sz="2200" dirty="0" smtClean="0"/>
              <a:t>during 1950-1990 from 7 to 3 children </a:t>
            </a:r>
            <a:r>
              <a:rPr lang="en-GB" sz="2200" smtClean="0"/>
              <a:t>per woman.</a:t>
            </a:r>
            <a:endParaRPr lang="en-GB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u="sng" dirty="0" smtClean="0"/>
              <a:t>Marriage pattern does not change </a:t>
            </a:r>
            <a:r>
              <a:rPr lang="en-GB" sz="2200" dirty="0" smtClean="0"/>
              <a:t>much with insignificant changes of mean age of marriage and almost no childbearing outside marriage.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1311151"/>
            <a:ext cx="4676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Main findings for period 1950-1990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36442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27784" y="1204819"/>
            <a:ext cx="4132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What can explain the changes?</a:t>
            </a:r>
            <a:endParaRPr lang="en-GB" sz="2400" b="1" u="sng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17375" y="2060351"/>
            <a:ext cx="734377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buNone/>
            </a:pPr>
            <a:r>
              <a:rPr lang="en-GB" altLang="en-US" sz="2200" b="0" u="sng" dirty="0">
                <a:latin typeface="+mn-lt"/>
              </a:rPr>
              <a:t>Pro-natalist policies: </a:t>
            </a:r>
            <a:r>
              <a:rPr lang="en-GB" altLang="en-US" sz="2200" b="0" i="1" u="sng" dirty="0">
                <a:latin typeface="+mn-lt"/>
              </a:rPr>
              <a:t>kept fertility high</a:t>
            </a:r>
          </a:p>
          <a:p>
            <a:pPr>
              <a:buFont typeface="Wingdings" pitchFamily="2" charset="2"/>
              <a:buAutoNum type="romanLcPeriod"/>
            </a:pPr>
            <a:endParaRPr lang="en-GB" altLang="en-US" sz="2000" b="0" i="1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n-lt"/>
              </a:rPr>
              <a:t>No contraception available</a:t>
            </a:r>
          </a:p>
          <a:p>
            <a:pPr lvl="1">
              <a:buFontTx/>
              <a:buAutoNum type="arabicPeriod"/>
            </a:pPr>
            <a:endParaRPr lang="en-GB" altLang="en-US" sz="2000" b="0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n-lt"/>
              </a:rPr>
              <a:t>Abortion was illegal</a:t>
            </a:r>
          </a:p>
          <a:p>
            <a:pPr lvl="1">
              <a:buFontTx/>
              <a:buAutoNum type="arabicPeriod"/>
            </a:pPr>
            <a:endParaRPr lang="en-GB" altLang="en-US" sz="2000" b="0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n-lt"/>
              </a:rPr>
              <a:t>Some Financial incentives for mothers</a:t>
            </a:r>
          </a:p>
          <a:p>
            <a:pPr lvl="1">
              <a:buFontTx/>
              <a:buAutoNum type="arabicPeriod"/>
            </a:pPr>
            <a:endParaRPr lang="en-GB" altLang="en-US" sz="2000" b="0" dirty="0">
              <a:latin typeface="+mn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n-lt"/>
              </a:rPr>
              <a:t>‘Cost’ of childbearing small in former communist countries</a:t>
            </a:r>
          </a:p>
        </p:txBody>
      </p:sp>
    </p:spTree>
    <p:extLst>
      <p:ext uri="{BB962C8B-B14F-4D97-AF65-F5344CB8AC3E}">
        <p14:creationId xmlns:p14="http://schemas.microsoft.com/office/powerpoint/2010/main" val="25537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204819"/>
            <a:ext cx="4132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What can explain the changes?</a:t>
            </a:r>
            <a:endParaRPr lang="en-GB" sz="2400" b="1" u="sng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45448" y="1988840"/>
            <a:ext cx="7343775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buNone/>
            </a:pPr>
            <a:r>
              <a:rPr lang="en-GB" altLang="en-US" sz="2200" b="0" u="sng" dirty="0">
                <a:latin typeface="+mj-lt"/>
              </a:rPr>
              <a:t>Cultural and traditional values:</a:t>
            </a:r>
            <a:r>
              <a:rPr lang="en-GB" altLang="en-US" sz="2200" b="0" i="1" u="sng" dirty="0">
                <a:latin typeface="+mj-lt"/>
              </a:rPr>
              <a:t> kept fertility </a:t>
            </a:r>
            <a:r>
              <a:rPr lang="en-GB" altLang="en-US" sz="2200" b="0" i="1" u="sng" dirty="0" smtClean="0">
                <a:latin typeface="+mj-lt"/>
              </a:rPr>
              <a:t>high and marriage pattern unchanged, and can account for female excess mortality</a:t>
            </a:r>
            <a:endParaRPr lang="en-GB" altLang="en-US" sz="2200" b="0" i="1" u="sng" dirty="0">
              <a:latin typeface="+mj-lt"/>
            </a:endParaRPr>
          </a:p>
          <a:p>
            <a:endParaRPr lang="en-GB" altLang="en-US" sz="2000" b="0" i="1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j-lt"/>
              </a:rPr>
              <a:t>Patriarchal society – marriage universal (no childbearing outside marriage)</a:t>
            </a:r>
          </a:p>
          <a:p>
            <a:pPr lvl="1">
              <a:buFontTx/>
              <a:buAutoNum type="arabicPeriod"/>
            </a:pPr>
            <a:endParaRPr lang="en-GB" altLang="en-US" sz="2000" b="0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j-lt"/>
              </a:rPr>
              <a:t>Patriarchal society – male dominated society</a:t>
            </a:r>
          </a:p>
          <a:p>
            <a:pPr lvl="1">
              <a:buFontTx/>
              <a:buAutoNum type="arabicPeriod"/>
            </a:pPr>
            <a:endParaRPr lang="en-GB" altLang="en-US" sz="2000" b="0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000" b="0" dirty="0">
                <a:latin typeface="+mj-lt"/>
              </a:rPr>
              <a:t>Patriarchal society  - extended family was the norm</a:t>
            </a:r>
          </a:p>
        </p:txBody>
      </p:sp>
    </p:spTree>
    <p:extLst>
      <p:ext uri="{BB962C8B-B14F-4D97-AF65-F5344CB8AC3E}">
        <p14:creationId xmlns:p14="http://schemas.microsoft.com/office/powerpoint/2010/main" val="18111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088" y="1890012"/>
            <a:ext cx="7343775" cy="456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buNone/>
            </a:pPr>
            <a:r>
              <a:rPr lang="en-GB" altLang="en-US" b="0" u="sng" dirty="0">
                <a:latin typeface="+mj-lt"/>
              </a:rPr>
              <a:t>Social and economic policies: worked in opposite by </a:t>
            </a:r>
            <a:r>
              <a:rPr lang="en-GB" altLang="en-US" b="0" i="1" u="sng" dirty="0">
                <a:latin typeface="+mj-lt"/>
              </a:rPr>
              <a:t>reducing </a:t>
            </a:r>
            <a:r>
              <a:rPr lang="en-GB" altLang="en-US" b="0" i="1" u="sng" dirty="0" smtClean="0">
                <a:latin typeface="+mj-lt"/>
              </a:rPr>
              <a:t>fertility, improving overall mortality and diminishing female excess mortality</a:t>
            </a:r>
            <a:endParaRPr lang="en-GB" altLang="en-US" b="0" i="1" u="sng" dirty="0">
              <a:latin typeface="+mj-lt"/>
            </a:endParaRPr>
          </a:p>
          <a:p>
            <a:endParaRPr lang="en-GB" altLang="en-US" sz="2200" b="0" i="1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100" b="0" dirty="0">
                <a:latin typeface="+mj-lt"/>
              </a:rPr>
              <a:t>Universal education (particularly females – </a:t>
            </a:r>
            <a:r>
              <a:rPr lang="en-GB" altLang="en-US" sz="1600" b="0" dirty="0">
                <a:latin typeface="+mj-lt"/>
              </a:rPr>
              <a:t>female illiteracy rate changed from 90% in 1950 to less than 5% in 1990</a:t>
            </a:r>
            <a:r>
              <a:rPr lang="en-GB" altLang="en-US" sz="2100" b="0" dirty="0">
                <a:latin typeface="+mj-lt"/>
              </a:rPr>
              <a:t>)</a:t>
            </a:r>
          </a:p>
          <a:p>
            <a:pPr lvl="1">
              <a:buFontTx/>
              <a:buAutoNum type="arabicPeriod"/>
            </a:pPr>
            <a:endParaRPr lang="en-GB" altLang="en-US" sz="2100" b="0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100" b="0" dirty="0">
                <a:latin typeface="+mj-lt"/>
              </a:rPr>
              <a:t>Full female employment (</a:t>
            </a:r>
            <a:r>
              <a:rPr lang="en-GB" altLang="en-US" sz="1600" b="0" dirty="0">
                <a:latin typeface="+mj-lt"/>
              </a:rPr>
              <a:t>females contributed 47% of the employed labour force in 1990</a:t>
            </a:r>
            <a:r>
              <a:rPr lang="en-GB" altLang="en-US" sz="2100" b="0" dirty="0">
                <a:latin typeface="+mj-lt"/>
              </a:rPr>
              <a:t>)</a:t>
            </a:r>
          </a:p>
          <a:p>
            <a:pPr lvl="1">
              <a:buFontTx/>
              <a:buAutoNum type="arabicPeriod"/>
            </a:pPr>
            <a:endParaRPr lang="en-GB" altLang="en-US" sz="2100" b="0" dirty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2100" b="0" dirty="0">
                <a:latin typeface="+mj-lt"/>
              </a:rPr>
              <a:t>Exclusive policy in reducing infant mortality (indirect effect – </a:t>
            </a:r>
            <a:r>
              <a:rPr lang="en-GB" altLang="en-US" sz="1600" b="0" dirty="0">
                <a:latin typeface="+mj-lt"/>
              </a:rPr>
              <a:t>IMR came down from 143/1000 in 1950 to 40/1000 in 1990</a:t>
            </a:r>
            <a:r>
              <a:rPr lang="en-GB" altLang="en-US" sz="2100" b="0" dirty="0">
                <a:latin typeface="+mj-lt"/>
              </a:rPr>
              <a:t>)</a:t>
            </a:r>
            <a:r>
              <a:rPr lang="en-US" altLang="en-US" sz="2100" b="0" dirty="0">
                <a:latin typeface="+mj-lt"/>
              </a:rPr>
              <a:t> </a:t>
            </a:r>
            <a:endParaRPr lang="en-GB" altLang="en-US" sz="2100" b="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1204819"/>
            <a:ext cx="4132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What can explain the changes?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27595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179929"/>
            <a:ext cx="772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or DEVELOPMENT?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22300" y="1340768"/>
            <a:ext cx="71501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i="1" u="sng" dirty="0" smtClean="0"/>
              <a:t>Conclusion:</a:t>
            </a:r>
            <a:r>
              <a:rPr lang="en-GB" altLang="en-US" sz="2400" b="1" i="1" dirty="0" smtClean="0"/>
              <a:t> </a:t>
            </a:r>
            <a:endParaRPr lang="en-GB" altLang="en-US" sz="2400" b="1" i="1" dirty="0"/>
          </a:p>
          <a:p>
            <a:endParaRPr lang="en-GB" altLang="en-US" sz="2200" dirty="0"/>
          </a:p>
          <a:p>
            <a:r>
              <a:rPr lang="en-GB" altLang="en-US" sz="2200" dirty="0" smtClean="0"/>
              <a:t>Development (through social </a:t>
            </a:r>
            <a:r>
              <a:rPr lang="en-GB" altLang="en-US" sz="2200" dirty="0"/>
              <a:t>and economic </a:t>
            </a:r>
            <a:r>
              <a:rPr lang="en-GB" altLang="en-US" sz="2200" dirty="0" smtClean="0"/>
              <a:t>policies) </a:t>
            </a:r>
            <a:r>
              <a:rPr lang="en-GB" altLang="en-US" sz="2200" dirty="0"/>
              <a:t>had a stronger effect in determining the level of fertility </a:t>
            </a:r>
            <a:r>
              <a:rPr lang="en-GB" altLang="en-US" sz="2200" dirty="0" smtClean="0"/>
              <a:t>and mortality as </a:t>
            </a:r>
            <a:r>
              <a:rPr lang="en-GB" altLang="en-US" sz="2200" dirty="0"/>
              <a:t>they brought fertility down from 7 to 3 children per woman in a period of 40 </a:t>
            </a:r>
            <a:r>
              <a:rPr lang="en-GB" altLang="en-US" sz="2200" dirty="0" smtClean="0"/>
              <a:t>years, improved life expectancy from 50 years to 72 years and reduced infant mortality from 142 to 40 deaths per 1000 life births.</a:t>
            </a:r>
          </a:p>
          <a:p>
            <a:endParaRPr lang="en-GB" altLang="en-US" sz="2200" dirty="0"/>
          </a:p>
          <a:p>
            <a:r>
              <a:rPr lang="en-GB" altLang="en-US" sz="2200" dirty="0" smtClean="0"/>
              <a:t>BUT:</a:t>
            </a:r>
          </a:p>
          <a:p>
            <a:endParaRPr lang="en-GB" altLang="en-US" sz="2200" dirty="0"/>
          </a:p>
          <a:p>
            <a:r>
              <a:rPr lang="en-GB" altLang="en-US" sz="2200" dirty="0" smtClean="0"/>
              <a:t>Tradition (through patriarchy) still kept marriage pattern unchanged and childbearing within marriage.</a:t>
            </a: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783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592" y="1557935"/>
            <a:ext cx="7674104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lnSpc>
                <a:spcPct val="80000"/>
              </a:lnSpc>
              <a:buNone/>
            </a:pPr>
            <a:r>
              <a:rPr lang="en-GB" altLang="en-US" sz="2400" u="sng" dirty="0">
                <a:latin typeface="+mj-lt"/>
              </a:rPr>
              <a:t>Economic and social collapse - </a:t>
            </a:r>
            <a:r>
              <a:rPr lang="en-GB" altLang="en-US" sz="2400" i="1" u="sng" dirty="0">
                <a:latin typeface="+mj-lt"/>
              </a:rPr>
              <a:t>expected to bring fertility further down</a:t>
            </a:r>
            <a:r>
              <a:rPr lang="en-US" altLang="en-US" sz="2400" dirty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latin typeface="+mj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Increased unemployment – females more affected than males, increased proportion of housewives </a:t>
            </a:r>
            <a:r>
              <a:rPr lang="en-GB" altLang="en-US" sz="1600" i="1" dirty="0">
                <a:latin typeface="+mj-lt"/>
              </a:rPr>
              <a:t>(28.4% for women and 18.8 for males).</a:t>
            </a:r>
            <a:r>
              <a:rPr lang="en-GB" altLang="en-US" sz="2000" dirty="0">
                <a:latin typeface="+mj-lt"/>
              </a:rPr>
              <a:t>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altLang="en-US" sz="2000" dirty="0">
              <a:latin typeface="+mj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Increased income inequality – increased poverty – affecting particular areas of the country </a:t>
            </a:r>
            <a:r>
              <a:rPr lang="en-GB" altLang="en-US" sz="1600" i="1" dirty="0">
                <a:latin typeface="+mj-lt"/>
              </a:rPr>
              <a:t>(1/4 of the Albanian </a:t>
            </a:r>
            <a:r>
              <a:rPr lang="en-GB" altLang="en-US" sz="1600" i="1">
                <a:latin typeface="+mj-lt"/>
              </a:rPr>
              <a:t>population </a:t>
            </a:r>
            <a:r>
              <a:rPr lang="en-GB" altLang="en-US" sz="1600" i="1" smtClean="0">
                <a:latin typeface="+mj-lt"/>
              </a:rPr>
              <a:t>lived </a:t>
            </a:r>
            <a:r>
              <a:rPr lang="en-GB" altLang="en-US" sz="1600" i="1" dirty="0">
                <a:latin typeface="+mj-lt"/>
              </a:rPr>
              <a:t>below the </a:t>
            </a:r>
            <a:r>
              <a:rPr lang="en-GB" altLang="en-US" sz="1600" i="1">
                <a:latin typeface="+mj-lt"/>
              </a:rPr>
              <a:t>poverty </a:t>
            </a:r>
            <a:r>
              <a:rPr lang="en-GB" altLang="en-US" sz="1600" i="1" smtClean="0">
                <a:latin typeface="+mj-lt"/>
              </a:rPr>
              <a:t>line by 2001)</a:t>
            </a:r>
            <a:endParaRPr lang="en-GB" altLang="en-US" sz="1600" i="1" dirty="0">
              <a:latin typeface="+mj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altLang="en-US" sz="2000" dirty="0">
              <a:latin typeface="+mj-lt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Education still high – a positive change: increased proportion of women at the university level </a:t>
            </a:r>
            <a:r>
              <a:rPr lang="en-GB" altLang="en-US" sz="1600" i="1" dirty="0">
                <a:latin typeface="+mj-lt"/>
              </a:rPr>
              <a:t>(females 42% of </a:t>
            </a:r>
            <a:r>
              <a:rPr lang="en-GB" altLang="en-US" sz="1600" i="1">
                <a:latin typeface="+mj-lt"/>
              </a:rPr>
              <a:t>university </a:t>
            </a:r>
            <a:r>
              <a:rPr lang="en-GB" altLang="en-US" sz="1600" i="1" smtClean="0">
                <a:latin typeface="+mj-lt"/>
              </a:rPr>
              <a:t>places)</a:t>
            </a:r>
            <a:endParaRPr lang="en-GB" altLang="en-US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4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1628800"/>
            <a:ext cx="7499176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lnSpc>
                <a:spcPct val="80000"/>
              </a:lnSpc>
              <a:buNone/>
            </a:pPr>
            <a:r>
              <a:rPr lang="en-GB" altLang="en-US" sz="2400" u="sng" dirty="0">
                <a:latin typeface="+mj-lt"/>
              </a:rPr>
              <a:t>A move from “traditional” to more “modern” </a:t>
            </a:r>
            <a:r>
              <a:rPr lang="en-GB" altLang="en-US" sz="2400" u="sng" dirty="0" smtClean="0">
                <a:latin typeface="+mj-lt"/>
              </a:rPr>
              <a:t>values, </a:t>
            </a:r>
            <a:r>
              <a:rPr lang="en-GB" altLang="en-US" sz="2400" i="1" u="sng" dirty="0">
                <a:latin typeface="+mj-lt"/>
              </a:rPr>
              <a:t>expected to bring fertility further </a:t>
            </a:r>
            <a:r>
              <a:rPr lang="en-GB" altLang="en-US" sz="2400" i="1" u="sng" dirty="0" smtClean="0">
                <a:latin typeface="+mj-lt"/>
              </a:rPr>
              <a:t>down and change marriage pattern</a:t>
            </a:r>
            <a:endParaRPr lang="en-US" altLang="en-US" sz="2400" i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Increased </a:t>
            </a:r>
            <a:r>
              <a:rPr lang="en-GB" altLang="en-US" sz="2200" dirty="0" smtClean="0">
                <a:latin typeface="+mj-lt"/>
              </a:rPr>
              <a:t>cohabitation?!</a:t>
            </a: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A move from extended to nuclear </a:t>
            </a:r>
            <a:r>
              <a:rPr lang="en-GB" altLang="en-US" sz="2200" dirty="0" smtClean="0">
                <a:latin typeface="+mj-lt"/>
              </a:rPr>
              <a:t>families?!</a:t>
            </a: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There is an openness of the society towards taboo issues such as “divorce”, “cohabitation”, “childbearing outside marriage”,  use of contraception etc.</a:t>
            </a:r>
          </a:p>
        </p:txBody>
      </p:sp>
    </p:spTree>
    <p:extLst>
      <p:ext uri="{BB962C8B-B14F-4D97-AF65-F5344CB8AC3E}">
        <p14:creationId xmlns:p14="http://schemas.microsoft.com/office/powerpoint/2010/main" val="17007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71600" y="1628800"/>
            <a:ext cx="7509400" cy="434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9300" lvl="2" indent="0">
              <a:lnSpc>
                <a:spcPct val="80000"/>
              </a:lnSpc>
              <a:buNone/>
            </a:pPr>
            <a:r>
              <a:rPr lang="en-GB" altLang="en-US" sz="2400" u="sng" dirty="0">
                <a:latin typeface="+mj-lt"/>
              </a:rPr>
              <a:t>Rapid demographic changes - </a:t>
            </a:r>
            <a:r>
              <a:rPr lang="en-GB" altLang="en-US" sz="2400" i="1" u="sng" dirty="0">
                <a:latin typeface="+mj-lt"/>
              </a:rPr>
              <a:t>expected to bring fertility further </a:t>
            </a:r>
            <a:r>
              <a:rPr lang="en-GB" altLang="en-US" sz="2400" i="1" u="sng" dirty="0" smtClean="0">
                <a:latin typeface="+mj-lt"/>
              </a:rPr>
              <a:t>down; and change marriage pattern</a:t>
            </a:r>
            <a:endParaRPr lang="en-GB" altLang="en-US" sz="2400" i="1" dirty="0">
              <a:latin typeface="+mj-lt"/>
            </a:endParaRPr>
          </a:p>
          <a:p>
            <a:pPr eaLnBrk="1" hangingPunct="1"/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A large emigration </a:t>
            </a:r>
            <a:r>
              <a:rPr lang="en-GB" altLang="en-US" sz="2000" dirty="0" smtClean="0">
                <a:latin typeface="+mj-lt"/>
              </a:rPr>
              <a:t>(33 % </a:t>
            </a:r>
            <a:r>
              <a:rPr lang="en-GB" altLang="en-US" sz="2000" dirty="0">
                <a:latin typeface="+mj-lt"/>
              </a:rPr>
              <a:t>of the population) mainly male dominated.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Improvements </a:t>
            </a:r>
            <a:r>
              <a:rPr lang="en-GB" altLang="en-US" sz="2000">
                <a:latin typeface="+mj-lt"/>
              </a:rPr>
              <a:t>of </a:t>
            </a:r>
            <a:r>
              <a:rPr lang="en-GB" altLang="en-US" sz="2000" smtClean="0">
                <a:latin typeface="+mj-lt"/>
              </a:rPr>
              <a:t>IMR (about 9 / 1000 by 2015)</a:t>
            </a:r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+mj-lt"/>
              </a:rPr>
              <a:t>Increased </a:t>
            </a:r>
            <a:r>
              <a:rPr lang="en-GB" altLang="en-US" sz="2000" dirty="0">
                <a:latin typeface="+mj-lt"/>
              </a:rPr>
              <a:t>cohabitation </a:t>
            </a:r>
            <a:r>
              <a:rPr lang="en-GB" altLang="en-US" sz="2000">
                <a:latin typeface="+mj-lt"/>
              </a:rPr>
              <a:t>and </a:t>
            </a:r>
            <a:r>
              <a:rPr lang="en-GB" altLang="en-US" sz="2000" smtClean="0">
                <a:latin typeface="+mj-lt"/>
              </a:rPr>
              <a:t>divorce (urban areas)</a:t>
            </a:r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0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j-lt"/>
              </a:rPr>
              <a:t>Changes in Rural-Urban populations</a:t>
            </a:r>
            <a:r>
              <a:rPr lang="en-US" altLang="en-US" sz="2000" dirty="0">
                <a:latin typeface="+mj-lt"/>
              </a:rPr>
              <a:t> (from 64:36 </a:t>
            </a:r>
            <a:r>
              <a:rPr lang="en-US" altLang="en-US" sz="2000">
                <a:latin typeface="+mj-lt"/>
              </a:rPr>
              <a:t>to </a:t>
            </a:r>
            <a:r>
              <a:rPr lang="en-US" altLang="en-US" sz="2000" smtClean="0">
                <a:latin typeface="+mj-lt"/>
              </a:rPr>
              <a:t>41:58)</a:t>
            </a:r>
            <a:endParaRPr lang="en-GB" altLang="en-US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630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1438" y="1676226"/>
            <a:ext cx="9072562" cy="5137150"/>
            <a:chOff x="32" y="1086"/>
            <a:chExt cx="6630" cy="323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" y="1343"/>
              <a:ext cx="2400" cy="2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2" y="1356"/>
              <a:ext cx="2466" cy="2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" y="1370"/>
              <a:ext cx="2424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136" y="1086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GB" altLang="en-US" sz="1200" u="sng" dirty="0">
                  <a:solidFill>
                    <a:srgbClr val="000000"/>
                  </a:solidFill>
                </a:rPr>
                <a:t>1950</a:t>
              </a:r>
              <a:endParaRPr lang="en-GB" altLang="en-US" sz="1200" dirty="0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288" y="1086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GB" altLang="en-US" sz="1200" u="sng" dirty="0">
                  <a:solidFill>
                    <a:srgbClr val="000000"/>
                  </a:solidFill>
                </a:rPr>
                <a:t>1979</a:t>
              </a:r>
              <a:endParaRPr lang="en-GB" altLang="en-US" sz="1200" dirty="0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375" y="1086"/>
              <a:ext cx="3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GB" altLang="en-US" sz="1200" u="sng" dirty="0">
                  <a:solidFill>
                    <a:srgbClr val="000000"/>
                  </a:solidFill>
                </a:rPr>
                <a:t>2001</a:t>
              </a:r>
              <a:endParaRPr lang="en-GB" altLang="en-US" sz="1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95736" y="1052736"/>
            <a:ext cx="4396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Migration dominant in this period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20458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235103"/>
              </p:ext>
            </p:extLst>
          </p:nvPr>
        </p:nvGraphicFramePr>
        <p:xfrm>
          <a:off x="1288407" y="2110860"/>
          <a:ext cx="6591258" cy="393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83768" y="1835532"/>
            <a:ext cx="41242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i="1" u="sng" dirty="0" smtClean="0"/>
              <a:t>TFR, CFR and MACB in </a:t>
            </a:r>
            <a:r>
              <a:rPr lang="en-GB" altLang="en-US" i="1" u="sng" dirty="0"/>
              <a:t>Albania </a:t>
            </a:r>
            <a:r>
              <a:rPr lang="en-GB" altLang="en-US" i="1" u="sng" dirty="0" smtClean="0"/>
              <a:t>1950-2015</a:t>
            </a:r>
            <a:r>
              <a:rPr lang="en-US" altLang="en-US" i="1" u="sng" dirty="0" smtClean="0"/>
              <a:t> </a:t>
            </a:r>
            <a:endParaRPr lang="en-GB" altLang="en-US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1124744"/>
            <a:ext cx="406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Continues reduction in </a:t>
            </a:r>
            <a:r>
              <a:rPr lang="en-GB" sz="2400" u="sng" dirty="0"/>
              <a:t>fertility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79712" y="4797152"/>
            <a:ext cx="51125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1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804236" y="5733255"/>
            <a:ext cx="7848872" cy="50405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Falkingham and Gjonça 2001; Gjonça, Assve and Mencarini, 2008, 2010;  Gjonça and Thornton, 2009, 2016; Gjonça and Guilmoto 2016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016" y="251937"/>
            <a:ext cx="7725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  <a:endParaRPr lang="en-GB" sz="3200" b="1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112" y="1340768"/>
            <a:ext cx="7972320" cy="5760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PATRIARCHY AND TRADITIONALISM to DEVELOPMENT AND MODERNISATION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1600" y="2497599"/>
            <a:ext cx="3888432" cy="72008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effectLst/>
                <a:ea typeface="Calibri"/>
                <a:cs typeface="Times New Roman"/>
              </a:rPr>
              <a:t>Communism mode of development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  <a:cs typeface="Times New Roman"/>
              </a:rPr>
              <a:t>1950-1990 (40 years)</a:t>
            </a:r>
            <a:endParaRPr lang="en-GB" sz="2000" dirty="0">
              <a:effectLst/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2648" y="2276871"/>
            <a:ext cx="2915816" cy="13681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Demographic </a:t>
            </a:r>
            <a:r>
              <a:rPr lang="en-GB" sz="20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Female mortality disadvantage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Fertility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Unchanged marriage pattern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4860032" y="2857639"/>
            <a:ext cx="972616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600" y="4149081"/>
            <a:ext cx="3888432" cy="72008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  <a:cs typeface="Times New Roman"/>
              </a:rPr>
              <a:t>Transition to market economy</a:t>
            </a:r>
            <a:endParaRPr lang="en-GB" sz="20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  <a:cs typeface="Times New Roman"/>
              </a:rPr>
              <a:t>1990 – present (25 years)</a:t>
            </a:r>
            <a:endParaRPr lang="en-GB" sz="2000" dirty="0">
              <a:effectLst/>
              <a:ea typeface="Calibri"/>
              <a:cs typeface="Times New Roman"/>
            </a:endParaRPr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4860032" y="4509121"/>
            <a:ext cx="972616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4" idx="1"/>
          </p:cNvCxnSpPr>
          <p:nvPr/>
        </p:nvCxnSpPr>
        <p:spPr>
          <a:xfrm rot="16200000" flipH="1">
            <a:off x="259454" y="2145492"/>
            <a:ext cx="940805" cy="483488"/>
          </a:xfrm>
          <a:prstGeom prst="bentConnector2">
            <a:avLst/>
          </a:prstGeom>
          <a:ln w="25400" cmpd="sng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19" idx="1"/>
          </p:cNvCxnSpPr>
          <p:nvPr/>
        </p:nvCxnSpPr>
        <p:spPr>
          <a:xfrm rot="16200000" flipH="1">
            <a:off x="-59880" y="3477640"/>
            <a:ext cx="1579473" cy="483488"/>
          </a:xfrm>
          <a:prstGeom prst="bentConnector2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832648" y="3861048"/>
            <a:ext cx="2915816" cy="13681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Demographic </a:t>
            </a:r>
            <a:r>
              <a:rPr lang="en-GB" sz="200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Fertility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Unchanged marriage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Sex imbalances at birth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20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36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453336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Gjonça,  Assve, and Mencarini, 2008, 2010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graphicFrame>
        <p:nvGraphicFramePr>
          <p:cNvPr id="6" name="Object 3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26280"/>
              </p:ext>
            </p:extLst>
          </p:nvPr>
        </p:nvGraphicFramePr>
        <p:xfrm>
          <a:off x="1554757" y="1412776"/>
          <a:ext cx="5897563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r:id="rId4" imgW="5897321" imgH="5063093" progId="Word.Document.8">
                  <p:embed/>
                </p:oleObj>
              </mc:Choice>
              <mc:Fallback>
                <p:oleObj name="Document" r:id="rId4" imgW="5897321" imgH="50630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757" y="1412776"/>
                        <a:ext cx="5897563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81"/>
          <p:cNvSpPr txBox="1">
            <a:spLocks noChangeArrowheads="1"/>
          </p:cNvSpPr>
          <p:nvPr/>
        </p:nvSpPr>
        <p:spPr bwMode="auto">
          <a:xfrm>
            <a:off x="971550" y="1125538"/>
            <a:ext cx="714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 u="sng" dirty="0"/>
              <a:t>Cox regression analysis’ results controlling for cohorts (Hazard Ratios)</a:t>
            </a:r>
            <a:r>
              <a:rPr lang="en-US" altLang="en-US" sz="1600" b="1" u="sng" dirty="0"/>
              <a:t> </a:t>
            </a:r>
          </a:p>
        </p:txBody>
      </p:sp>
      <p:sp>
        <p:nvSpPr>
          <p:cNvPr id="11" name="Text Box 378"/>
          <p:cNvSpPr txBox="1">
            <a:spLocks noChangeArrowheads="1"/>
          </p:cNvSpPr>
          <p:nvPr/>
        </p:nvSpPr>
        <p:spPr bwMode="auto">
          <a:xfrm>
            <a:off x="7375525" y="5589588"/>
            <a:ext cx="1768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400" i="1" u="sng" dirty="0"/>
              <a:t>Note:</a:t>
            </a:r>
          </a:p>
          <a:p>
            <a:pPr eaLnBrk="1" hangingPunct="1"/>
            <a:endParaRPr lang="en-GB" altLang="en-US" sz="1400" i="1" u="sng" dirty="0"/>
          </a:p>
          <a:p>
            <a:pPr eaLnBrk="1" hangingPunct="1"/>
            <a:r>
              <a:rPr lang="en-GB" altLang="en-US" sz="1400" dirty="0"/>
              <a:t>* 10% ** 5% *** 1%.</a:t>
            </a:r>
          </a:p>
        </p:txBody>
      </p:sp>
    </p:spTree>
    <p:extLst>
      <p:ext uri="{BB962C8B-B14F-4D97-AF65-F5344CB8AC3E}">
        <p14:creationId xmlns:p14="http://schemas.microsoft.com/office/powerpoint/2010/main" val="4158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00113" y="1628800"/>
            <a:ext cx="7653337" cy="410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The results confirm previous research that the </a:t>
            </a:r>
            <a:r>
              <a:rPr lang="en-GB" altLang="en-US" sz="2200" u="sng" dirty="0">
                <a:latin typeface="+mj-lt"/>
              </a:rPr>
              <a:t>reduction of fertility</a:t>
            </a:r>
            <a:r>
              <a:rPr lang="en-GB" altLang="en-US" sz="2200" dirty="0">
                <a:latin typeface="+mj-lt"/>
              </a:rPr>
              <a:t> in Albania came as a result of the reduction of fertility </a:t>
            </a:r>
            <a:r>
              <a:rPr lang="en-GB" altLang="en-US" sz="2200" u="sng" dirty="0">
                <a:latin typeface="+mj-lt"/>
              </a:rPr>
              <a:t>from all cohorts</a:t>
            </a:r>
            <a:r>
              <a:rPr lang="en-GB" altLang="en-US" sz="2200" dirty="0">
                <a:latin typeface="+mj-lt"/>
              </a:rPr>
              <a:t>.</a:t>
            </a:r>
            <a:r>
              <a:rPr lang="en-US" altLang="en-US" sz="2200" dirty="0">
                <a:latin typeface="+mj-lt"/>
              </a:rPr>
              <a:t> </a:t>
            </a: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The youngest cohorts have delayed the entrance into childbearing, but </a:t>
            </a:r>
            <a:r>
              <a:rPr lang="en-GB" altLang="en-US" sz="2200" u="sng" dirty="0">
                <a:latin typeface="+mj-lt"/>
              </a:rPr>
              <a:t>having a first birth is still universal</a:t>
            </a:r>
            <a:r>
              <a:rPr lang="en-GB" altLang="en-US" sz="2200" dirty="0">
                <a:latin typeface="+mj-lt"/>
              </a:rPr>
              <a:t>.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Most importantly the </a:t>
            </a:r>
            <a:r>
              <a:rPr lang="en-GB" altLang="en-US" sz="2200" u="sng" dirty="0">
                <a:latin typeface="+mj-lt"/>
              </a:rPr>
              <a:t>reduction of fertility in the 1990s </a:t>
            </a:r>
            <a:r>
              <a:rPr lang="en-GB" altLang="en-US" sz="2200" dirty="0">
                <a:latin typeface="+mj-lt"/>
              </a:rPr>
              <a:t>came mainly from </a:t>
            </a:r>
            <a:r>
              <a:rPr lang="en-GB" altLang="en-US" sz="2200" u="sng" dirty="0">
                <a:latin typeface="+mj-lt"/>
              </a:rPr>
              <a:t>the reduction in the 2nd and mainly the 3rd birth</a:t>
            </a:r>
            <a:r>
              <a:rPr lang="en-GB" altLang="en-US" sz="22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16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4213" y="1340768"/>
            <a:ext cx="8170862" cy="521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60400" indent="-660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350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409700" indent="-4953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84350" indent="-41275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41550" indent="-412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987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559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6131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70350" indent="-4127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j-lt"/>
              </a:rPr>
              <a:t>R/U and regional HRs show the expected results with the risk of earlier entrance into 1</a:t>
            </a:r>
            <a:r>
              <a:rPr lang="en-US" altLang="en-US" sz="2200" baseline="30000" dirty="0">
                <a:latin typeface="+mj-lt"/>
              </a:rPr>
              <a:t>st</a:t>
            </a:r>
            <a:r>
              <a:rPr lang="en-US" altLang="en-US" sz="2200" dirty="0">
                <a:latin typeface="+mj-lt"/>
              </a:rPr>
              <a:t>, 2</a:t>
            </a:r>
            <a:r>
              <a:rPr lang="en-US" altLang="en-US" sz="2200" baseline="30000" dirty="0">
                <a:latin typeface="+mj-lt"/>
              </a:rPr>
              <a:t>nd</a:t>
            </a:r>
            <a:r>
              <a:rPr lang="en-US" altLang="en-US" sz="2200" dirty="0">
                <a:latin typeface="+mj-lt"/>
              </a:rPr>
              <a:t> and 3</a:t>
            </a:r>
            <a:r>
              <a:rPr lang="en-US" altLang="en-US" sz="2200" baseline="30000" dirty="0">
                <a:latin typeface="+mj-lt"/>
              </a:rPr>
              <a:t>rd</a:t>
            </a:r>
            <a:r>
              <a:rPr lang="en-US" altLang="en-US" sz="2200" dirty="0">
                <a:latin typeface="+mj-lt"/>
              </a:rPr>
              <a:t> birth being higher among the </a:t>
            </a:r>
            <a:r>
              <a:rPr lang="en-US" altLang="en-US" sz="2200" u="sng" dirty="0">
                <a:latin typeface="+mj-lt"/>
              </a:rPr>
              <a:t>rural</a:t>
            </a:r>
            <a:r>
              <a:rPr lang="en-US" altLang="en-US" sz="2200" dirty="0">
                <a:latin typeface="+mj-lt"/>
              </a:rPr>
              <a:t> and </a:t>
            </a:r>
            <a:r>
              <a:rPr lang="en-US" altLang="en-US" sz="2200" u="sng" dirty="0">
                <a:latin typeface="+mj-lt"/>
              </a:rPr>
              <a:t>less developed regions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US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200" i="1" u="sng" dirty="0">
                <a:latin typeface="+mj-lt"/>
              </a:rPr>
              <a:t>Religion not important</a:t>
            </a:r>
            <a:r>
              <a:rPr lang="en-US" altLang="en-US" sz="2200" dirty="0">
                <a:latin typeface="+mj-lt"/>
              </a:rPr>
              <a:t> – Difficult to find any effect in a country where first it was abandoned for 30 years, and second a population which has changed religion a few times in the last 300 years.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US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200" i="1" u="sng" dirty="0">
                <a:latin typeface="+mj-lt"/>
              </a:rPr>
              <a:t>Education</a:t>
            </a:r>
            <a:r>
              <a:rPr lang="en-US" altLang="en-US" sz="2200" dirty="0">
                <a:latin typeface="+mj-lt"/>
              </a:rPr>
              <a:t> – comes as </a:t>
            </a:r>
            <a:r>
              <a:rPr lang="en-US" altLang="en-US" sz="2200" u="sng" dirty="0">
                <a:latin typeface="+mj-lt"/>
              </a:rPr>
              <a:t>the strongest explanatory variable</a:t>
            </a:r>
            <a:r>
              <a:rPr lang="en-US" altLang="en-US" sz="2200" dirty="0">
                <a:latin typeface="+mj-lt"/>
              </a:rPr>
              <a:t> in Albania supporting previous work.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US" altLang="en-US" sz="2200" dirty="0">
              <a:latin typeface="+mj-lt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200" dirty="0">
                <a:latin typeface="+mj-lt"/>
              </a:rPr>
              <a:t>The </a:t>
            </a:r>
            <a:r>
              <a:rPr lang="en-GB" altLang="en-US" sz="2200" u="sng" dirty="0">
                <a:latin typeface="+mj-lt"/>
              </a:rPr>
              <a:t>survival of the previous child</a:t>
            </a:r>
            <a:r>
              <a:rPr lang="en-GB" altLang="en-US" sz="2200" dirty="0">
                <a:latin typeface="+mj-lt"/>
              </a:rPr>
              <a:t> has a significant effect in bringing fertility down</a:t>
            </a:r>
          </a:p>
        </p:txBody>
      </p:sp>
    </p:spTree>
    <p:extLst>
      <p:ext uri="{BB962C8B-B14F-4D97-AF65-F5344CB8AC3E}">
        <p14:creationId xmlns:p14="http://schemas.microsoft.com/office/powerpoint/2010/main" val="14203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16012" y="1360388"/>
            <a:ext cx="71283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/>
              <a:t>Marriage continues to be universal in Albania and the mean age of marriage is still young for both men and </a:t>
            </a:r>
            <a:r>
              <a:rPr lang="en-GB" altLang="en-US" smtClean="0"/>
              <a:t>women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mtClean="0"/>
              <a:t>Births outside marriage still at 0.5%</a:t>
            </a:r>
            <a:endParaRPr lang="en-GB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833279"/>
              </p:ext>
            </p:extLst>
          </p:nvPr>
        </p:nvGraphicFramePr>
        <p:xfrm>
          <a:off x="1662570" y="2463738"/>
          <a:ext cx="5842932" cy="3764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90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50662"/>
              </p:ext>
            </p:extLst>
          </p:nvPr>
        </p:nvGraphicFramePr>
        <p:xfrm>
          <a:off x="1451105" y="2493363"/>
          <a:ext cx="6265862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Chart" r:id="rId4" imgW="5915025" imgH="3381375" progId="Excel.Chart.8">
                  <p:embed/>
                </p:oleObj>
              </mc:Choice>
              <mc:Fallback>
                <p:oleObj name="Chart" r:id="rId4" imgW="5915025" imgH="33813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105" y="2493363"/>
                        <a:ext cx="6265862" cy="3581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16012" y="1360388"/>
            <a:ext cx="71283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Marriage continues to be </a:t>
            </a:r>
            <a:r>
              <a:rPr lang="en-GB" altLang="en-US" dirty="0" smtClean="0"/>
              <a:t>universal, but divorce increasing (doubled in the last 25 years).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/>
              <a:t>90% of women enter marriage by age of 28</a:t>
            </a:r>
          </a:p>
        </p:txBody>
      </p:sp>
    </p:spTree>
    <p:extLst>
      <p:ext uri="{BB962C8B-B14F-4D97-AF65-F5344CB8AC3E}">
        <p14:creationId xmlns:p14="http://schemas.microsoft.com/office/powerpoint/2010/main" val="30966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45483" b="1453"/>
          <a:stretch>
            <a:fillRect/>
          </a:stretch>
        </p:blipFill>
        <p:spPr bwMode="auto">
          <a:xfrm>
            <a:off x="1443397" y="1628800"/>
            <a:ext cx="6593371" cy="42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41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72188" y="1268760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smtClean="0">
                <a:latin typeface="+mj-lt"/>
              </a:rPr>
              <a:t>Why is it happening now?  </a:t>
            </a:r>
          </a:p>
          <a:p>
            <a:pPr algn="ctr"/>
            <a:r>
              <a:rPr lang="en-GB" sz="2800" b="1" i="1" smtClean="0">
                <a:latin typeface="+mj-lt"/>
              </a:rPr>
              <a:t>Three pre-conditions:</a:t>
            </a:r>
            <a:endParaRPr lang="en-GB" sz="28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2688698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It is “</a:t>
            </a:r>
            <a:r>
              <a:rPr lang="en-GB" sz="2400" u="sng" dirty="0" smtClean="0"/>
              <a:t>desirable</a:t>
            </a:r>
            <a:r>
              <a:rPr lang="en-GB" sz="2400" dirty="0" smtClean="0"/>
              <a:t>” – son preference is some regions of the World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It is “</a:t>
            </a:r>
            <a:r>
              <a:rPr lang="en-GB" sz="2400" u="sng" dirty="0" smtClean="0"/>
              <a:t>possible</a:t>
            </a:r>
            <a:r>
              <a:rPr lang="en-GB" sz="2400" dirty="0" smtClean="0"/>
              <a:t>” – access to new technology (sex selective abortion)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It is “</a:t>
            </a:r>
            <a:r>
              <a:rPr lang="en-GB" sz="2400" u="sng" dirty="0" smtClean="0"/>
              <a:t>necessary</a:t>
            </a:r>
            <a:r>
              <a:rPr lang="en-GB" sz="2400" dirty="0" smtClean="0"/>
              <a:t>” – the effect of fertility decline</a:t>
            </a:r>
          </a:p>
        </p:txBody>
      </p:sp>
    </p:spTree>
    <p:extLst>
      <p:ext uri="{BB962C8B-B14F-4D97-AF65-F5344CB8AC3E}">
        <p14:creationId xmlns:p14="http://schemas.microsoft.com/office/powerpoint/2010/main" val="11538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71467" y="1340768"/>
            <a:ext cx="4225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>
                <a:latin typeface="+mj-lt"/>
              </a:rPr>
              <a:t>Were we able to predict it?</a:t>
            </a:r>
            <a:endParaRPr lang="en-GB" sz="2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6501" y="2420887"/>
            <a:ext cx="69261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Excess female mortality?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dirty="0" smtClean="0"/>
              <a:t>Not Universal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dirty="0" smtClean="0"/>
              <a:t>E.g. Not found in Vietnam, but found in India, Albania etc.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 startAt="2"/>
            </a:pPr>
            <a:r>
              <a:rPr lang="en-GB" sz="2800" dirty="0" smtClean="0"/>
              <a:t>Patriarchy – son preference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dirty="0" smtClean="0"/>
              <a:t>This is universal – most societies have some form of son preference, either through religion or through cultural believes.</a:t>
            </a:r>
          </a:p>
        </p:txBody>
      </p:sp>
    </p:spTree>
    <p:extLst>
      <p:ext uri="{BB962C8B-B14F-4D97-AF65-F5344CB8AC3E}">
        <p14:creationId xmlns:p14="http://schemas.microsoft.com/office/powerpoint/2010/main" val="5497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SOURCE: Based on Vital Registration data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40028785"/>
              </p:ext>
            </p:extLst>
          </p:nvPr>
        </p:nvGraphicFramePr>
        <p:xfrm>
          <a:off x="1105053" y="2132856"/>
          <a:ext cx="704703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5576" y="1484784"/>
            <a:ext cx="7616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 smtClean="0"/>
              <a:t>Sex ratio at birth in rural and urban areas of Albania, 1950-2010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18014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42262332"/>
              </p:ext>
            </p:extLst>
          </p:nvPr>
        </p:nvGraphicFramePr>
        <p:xfrm>
          <a:off x="1071216" y="2060848"/>
          <a:ext cx="7025640" cy="326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7704" y="1340768"/>
            <a:ext cx="52140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/>
              <a:t>Sex ratio at birth by birth parity, 1995-2010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7016" y="6028540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SOURCE: Based on Vital Registration data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/>
              <a:t>Albanian Society in </a:t>
            </a:r>
            <a:r>
              <a:rPr lang="en-GB" sz="2800" b="1" i="1" dirty="0" smtClean="0"/>
              <a:t>1950</a:t>
            </a:r>
            <a:endParaRPr lang="en-GB" sz="2800" b="1" i="1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8862" y="1124744"/>
            <a:ext cx="828161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eaLnBrk="0" hangingPunct="0"/>
            <a:r>
              <a:rPr lang="en-GB" altLang="en-US" sz="2200" i="1" u="sng" dirty="0" smtClean="0"/>
              <a:t>Social </a:t>
            </a:r>
            <a:r>
              <a:rPr lang="en-GB" altLang="en-US" sz="2200" i="1" u="sng" dirty="0"/>
              <a:t>Organisation and Family</a:t>
            </a:r>
          </a:p>
          <a:p>
            <a:pPr eaLnBrk="0" hangingPunct="0"/>
            <a:endParaRPr lang="en-GB" altLang="en-US" b="1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social organisation was based in a </a:t>
            </a:r>
            <a:r>
              <a:rPr lang="en-GB" altLang="en-US" sz="2000" u="sng" dirty="0"/>
              <a:t>patriarchal system</a:t>
            </a:r>
            <a:r>
              <a:rPr lang="en-GB" altLang="en-US" sz="2000" dirty="0"/>
              <a:t>, which disfavoured women in all aspects of social life.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social structure was basically </a:t>
            </a:r>
            <a:r>
              <a:rPr lang="en-GB" altLang="en-US" sz="2000" u="sng" dirty="0"/>
              <a:t>tribal</a:t>
            </a:r>
            <a:r>
              <a:rPr lang="en-GB" altLang="en-US" sz="2000" dirty="0"/>
              <a:t> in the north and </a:t>
            </a:r>
            <a:r>
              <a:rPr lang="en-GB" altLang="en-US" sz="2000" u="sng" dirty="0"/>
              <a:t>semi-feudal in the central and south</a:t>
            </a:r>
            <a:r>
              <a:rPr lang="en-GB" altLang="en-US" sz="2000" dirty="0"/>
              <a:t> of the country.</a:t>
            </a:r>
            <a:r>
              <a:rPr lang="en-US" altLang="en-US" sz="2000" dirty="0"/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central organisation was </a:t>
            </a:r>
            <a:r>
              <a:rPr lang="en-GB" altLang="en-US" sz="2000" u="sng" dirty="0"/>
              <a:t>kinship and descent</a:t>
            </a:r>
            <a:r>
              <a:rPr lang="en-GB" altLang="en-US" sz="2000" dirty="0"/>
              <a:t>.</a:t>
            </a:r>
            <a:r>
              <a:rPr lang="en-US" altLang="en-US" sz="2000" dirty="0"/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basic unit of society was the </a:t>
            </a:r>
            <a:r>
              <a:rPr lang="en-GB" altLang="en-US" sz="2000" u="sng" dirty="0"/>
              <a:t>extended </a:t>
            </a:r>
            <a:r>
              <a:rPr lang="en-GB" altLang="en-US" sz="2000" u="sng" dirty="0" smtClean="0"/>
              <a:t>family</a:t>
            </a:r>
            <a:r>
              <a:rPr lang="en-GB" altLang="en-US" sz="2000" dirty="0" smtClean="0"/>
              <a:t>, a couple with their married sons, and their offspring, as well as any unmarried daughters.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This </a:t>
            </a:r>
            <a:r>
              <a:rPr lang="en-GB" altLang="en-US" sz="2000" dirty="0"/>
              <a:t>family was a single residential and the </a:t>
            </a:r>
            <a:r>
              <a:rPr lang="en-GB" altLang="en-US" sz="2000" u="sng" dirty="0"/>
              <a:t>basic economic entity</a:t>
            </a:r>
            <a:r>
              <a:rPr lang="en-GB" altLang="en-US" sz="2000" dirty="0"/>
              <a:t>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size of these families was very large, and by the end of WWII some contained as many as sixty to seventy members.</a:t>
            </a:r>
            <a:r>
              <a:rPr lang="en-US" alt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/>
              <a:t>a</a:t>
            </a:r>
            <a:r>
              <a:rPr lang="en-GB" sz="2800" b="1" i="1" smtClean="0"/>
              <a:t> new phenomenon ... sex imbalances at birth</a:t>
            </a:r>
            <a:endParaRPr lang="en-GB" sz="2800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SOURCE: Based on Vital Registration data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1340768"/>
            <a:ext cx="6139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/>
              <a:t>Sex ratio at birth by </a:t>
            </a:r>
            <a:r>
              <a:rPr lang="en-GB" sz="2200" b="1" i="1" dirty="0" smtClean="0"/>
              <a:t>parental education, </a:t>
            </a:r>
            <a:r>
              <a:rPr lang="en-GB" sz="2200" b="1" i="1" dirty="0"/>
              <a:t>1995-2010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75368316"/>
              </p:ext>
            </p:extLst>
          </p:nvPr>
        </p:nvGraphicFramePr>
        <p:xfrm>
          <a:off x="1382567" y="2204864"/>
          <a:ext cx="6520815" cy="2971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31912" y="1700808"/>
            <a:ext cx="62642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/>
              <a:t>Concluding note:</a:t>
            </a:r>
            <a:r>
              <a:rPr lang="en-GB" altLang="en-US" sz="2400" b="1"/>
              <a:t> </a:t>
            </a:r>
          </a:p>
          <a:p>
            <a:endParaRPr lang="en-GB" altLang="en-US" sz="2400" b="1"/>
          </a:p>
          <a:p>
            <a:r>
              <a:rPr lang="en-GB" altLang="en-US" sz="2400"/>
              <a:t>It seems that "traditionalism" or </a:t>
            </a:r>
            <a:r>
              <a:rPr lang="en-GB" altLang="en-US" sz="2400" i="1" u="sng"/>
              <a:t>"norms"</a:t>
            </a:r>
            <a:r>
              <a:rPr lang="en-GB" altLang="en-US" sz="2400"/>
              <a:t> persisted for the onset of </a:t>
            </a:r>
            <a:r>
              <a:rPr lang="en-GB" altLang="en-US" sz="2400" i="1" u="sng"/>
              <a:t>family formation</a:t>
            </a:r>
            <a:r>
              <a:rPr lang="en-GB" altLang="en-US" sz="2400" smtClean="0"/>
              <a:t>, and </a:t>
            </a:r>
            <a:r>
              <a:rPr lang="en-GB" altLang="en-US" sz="2400" i="1" u="sng" smtClean="0"/>
              <a:t>sex selection at birth</a:t>
            </a:r>
            <a:r>
              <a:rPr lang="en-GB" altLang="en-US" sz="2400" smtClean="0"/>
              <a:t>, </a:t>
            </a:r>
            <a:r>
              <a:rPr lang="en-GB" altLang="en-US" sz="2400"/>
              <a:t>whereas perhaps </a:t>
            </a:r>
            <a:r>
              <a:rPr lang="en-GB" altLang="en-US" sz="2400" i="1" u="sng"/>
              <a:t>“modernity”</a:t>
            </a:r>
            <a:r>
              <a:rPr lang="en-GB" altLang="en-US" sz="2400"/>
              <a:t> and economic constraints impacted the </a:t>
            </a:r>
            <a:r>
              <a:rPr lang="en-GB" altLang="en-US" sz="2400" i="1" u="sng"/>
              <a:t>number of children</a:t>
            </a:r>
            <a:r>
              <a:rPr lang="en-GB" altLang="en-US" sz="2400"/>
              <a:t> one has in </a:t>
            </a:r>
            <a:r>
              <a:rPr lang="en-GB" altLang="en-US" sz="2400" smtClean="0"/>
              <a:t>Albania</a:t>
            </a:r>
            <a:endParaRPr lang="de-AT" alt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4762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6162" y="1816466"/>
            <a:ext cx="8084819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2200" b="0" dirty="0">
                <a:latin typeface="+mj-lt"/>
              </a:rPr>
              <a:t>Investment in the </a:t>
            </a:r>
            <a:r>
              <a:rPr lang="en-GB" altLang="en-US" sz="2200" b="0" u="sng" dirty="0">
                <a:latin typeface="+mj-lt"/>
              </a:rPr>
              <a:t>social agenda</a:t>
            </a:r>
            <a:r>
              <a:rPr lang="en-GB" altLang="en-US" sz="2200" b="0" dirty="0">
                <a:latin typeface="+mj-lt"/>
              </a:rPr>
              <a:t>, with particular focus on </a:t>
            </a:r>
            <a:r>
              <a:rPr lang="en-GB" altLang="en-US" sz="2200" b="0" u="sng" dirty="0">
                <a:latin typeface="+mj-lt"/>
              </a:rPr>
              <a:t>female education and employment</a:t>
            </a:r>
            <a:r>
              <a:rPr lang="en-GB" altLang="en-US" sz="2200" b="0" dirty="0">
                <a:latin typeface="+mj-lt"/>
              </a:rPr>
              <a:t> had a dramatic effect on fertility reduction in Albania, despite a pro-</a:t>
            </a:r>
            <a:r>
              <a:rPr lang="en-GB" altLang="en-US" sz="2200" b="0" dirty="0" err="1">
                <a:latin typeface="+mj-lt"/>
              </a:rPr>
              <a:t>natalist</a:t>
            </a:r>
            <a:r>
              <a:rPr lang="en-GB" altLang="en-US" sz="2200" b="0" dirty="0">
                <a:latin typeface="+mj-lt"/>
              </a:rPr>
              <a:t> environment and in the absence of contraception and abortion </a:t>
            </a:r>
          </a:p>
          <a:p>
            <a:pPr>
              <a:lnSpc>
                <a:spcPct val="90000"/>
              </a:lnSpc>
            </a:pPr>
            <a:endParaRPr lang="en-GB" altLang="en-US" sz="2200" b="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altLang="en-US" sz="2200" b="0" dirty="0">
                <a:latin typeface="+mj-lt"/>
              </a:rPr>
              <a:t>While </a:t>
            </a:r>
            <a:r>
              <a:rPr lang="en-GB" altLang="en-US" sz="2200" b="0" i="1" u="sng" dirty="0">
                <a:latin typeface="+mj-lt"/>
              </a:rPr>
              <a:t>development</a:t>
            </a:r>
            <a:r>
              <a:rPr lang="en-GB" altLang="en-US" sz="2200" b="0" dirty="0">
                <a:latin typeface="+mj-lt"/>
              </a:rPr>
              <a:t> via education seems to be the main factor in bringing fertility down, </a:t>
            </a:r>
            <a:r>
              <a:rPr lang="en-GB" altLang="en-US" sz="2200" b="0" i="1" u="sng" dirty="0">
                <a:latin typeface="+mj-lt"/>
              </a:rPr>
              <a:t>the norms</a:t>
            </a:r>
            <a:r>
              <a:rPr lang="en-GB" altLang="en-US" sz="2200" b="0" dirty="0">
                <a:latin typeface="+mj-lt"/>
              </a:rPr>
              <a:t> that maintained fertility within marriage seem to persist in determining the family </a:t>
            </a:r>
            <a:r>
              <a:rPr lang="en-GB" altLang="en-US" sz="2200" b="0" dirty="0" smtClean="0">
                <a:latin typeface="+mj-lt"/>
              </a:rPr>
              <a:t>structures and sex selection at birth</a:t>
            </a:r>
            <a:endParaRPr lang="en-GB" altLang="en-US" sz="2200" b="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GB" altLang="en-US" sz="2200" b="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altLang="en-US" sz="2200" i="1" dirty="0">
                <a:latin typeface="+mj-lt"/>
              </a:rPr>
              <a:t>How come that these policies did not affect the family formation, in particular the marriage pattern the same way as fertility? </a:t>
            </a:r>
            <a:r>
              <a:rPr lang="en-GB" altLang="en-US" sz="2200" i="1" dirty="0" smtClean="0">
                <a:latin typeface="+mj-lt"/>
              </a:rPr>
              <a:t>How come the most educated applied the most the sex selection at birth? Is </a:t>
            </a:r>
            <a:r>
              <a:rPr lang="en-GB" altLang="en-US" sz="2200" i="1" dirty="0">
                <a:latin typeface="+mj-lt"/>
              </a:rPr>
              <a:t>there anything else to explain this ‘paradox’?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1230" y="1196752"/>
            <a:ext cx="2856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smtClean="0"/>
              <a:t>Concluding Remarks:</a:t>
            </a:r>
            <a:endParaRPr lang="en-GB" sz="2400" b="1" u="sng"/>
          </a:p>
        </p:txBody>
      </p:sp>
      <p:sp>
        <p:nvSpPr>
          <p:cNvPr id="10" name="TextBox 9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Transition to market economy (1990 …..)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6206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62866" y="1916832"/>
            <a:ext cx="771525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877888" indent="-5334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50938" indent="-4572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370013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1663700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120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578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035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4925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000">
                <a:latin typeface="+mj-lt"/>
              </a:rPr>
              <a:t>Development Paradigm:</a:t>
            </a:r>
          </a:p>
          <a:p>
            <a:pPr>
              <a:buFontTx/>
              <a:buNone/>
            </a:pPr>
            <a:r>
              <a:rPr lang="en-GB" altLang="en-US" sz="2000" i="1">
                <a:latin typeface="+mj-lt"/>
              </a:rPr>
              <a:t>	A model of societal change that suggests that all societies progress through the same natural, universal and necessary stages of development. </a:t>
            </a:r>
          </a:p>
          <a:p>
            <a:pPr lvl="3"/>
            <a:r>
              <a:rPr lang="en-GB" altLang="en-US" sz="1400" i="1">
                <a:latin typeface="+mj-lt"/>
              </a:rPr>
              <a:t>Scholars developing this model looked at the cross-sectional variation of societies and try to interpret the trajectories of development – </a:t>
            </a:r>
            <a:r>
              <a:rPr lang="en-GB" altLang="en-US" sz="1400" b="0" i="1">
                <a:latin typeface="+mj-lt"/>
              </a:rPr>
              <a:t>‘reading history sideways’</a:t>
            </a:r>
          </a:p>
          <a:p>
            <a:pPr lvl="3"/>
            <a:r>
              <a:rPr lang="en-GB" altLang="en-US" sz="1400" i="1">
                <a:latin typeface="+mj-lt"/>
              </a:rPr>
              <a:t>They observed that family systems of North-west Europe were different to the rest of the world (e.g. marriage pattern, fertility patterns, gender roles, patterns of leaving home, living arrangements etc.)</a:t>
            </a:r>
          </a:p>
          <a:p>
            <a:pPr lvl="3"/>
            <a:r>
              <a:rPr lang="en-GB" altLang="en-US" sz="1400" i="1">
                <a:latin typeface="+mj-lt"/>
              </a:rPr>
              <a:t>… and that </a:t>
            </a:r>
            <a:r>
              <a:rPr lang="en-GB" altLang="en-US" sz="1400" i="1" u="sng">
                <a:latin typeface="+mj-lt"/>
              </a:rPr>
              <a:t>development</a:t>
            </a:r>
            <a:r>
              <a:rPr lang="en-GB" altLang="en-US" sz="1400" i="1">
                <a:latin typeface="+mj-lt"/>
              </a:rPr>
              <a:t> is a trajectory from the </a:t>
            </a:r>
            <a:r>
              <a:rPr lang="en-GB" altLang="en-US" sz="1400" i="1" u="sng">
                <a:latin typeface="+mj-lt"/>
              </a:rPr>
              <a:t>traditional, patriarchal</a:t>
            </a:r>
            <a:r>
              <a:rPr lang="en-GB" altLang="en-US" sz="1400" i="1">
                <a:latin typeface="+mj-lt"/>
              </a:rPr>
              <a:t> norms seen outside of north-western Europe to </a:t>
            </a:r>
            <a:r>
              <a:rPr lang="en-GB" altLang="en-US" sz="1400" i="1" u="sng">
                <a:latin typeface="+mj-lt"/>
              </a:rPr>
              <a:t>developed values</a:t>
            </a:r>
            <a:r>
              <a:rPr lang="en-GB" altLang="en-US" sz="1400" i="1">
                <a:latin typeface="+mj-lt"/>
              </a:rPr>
              <a:t> seen in North-western Europe.</a:t>
            </a:r>
          </a:p>
          <a:p>
            <a:pPr>
              <a:buFontTx/>
              <a:buNone/>
            </a:pPr>
            <a:endParaRPr lang="en-GB" altLang="en-US" sz="2000" i="1">
              <a:latin typeface="+mj-lt"/>
            </a:endParaRPr>
          </a:p>
          <a:p>
            <a:r>
              <a:rPr lang="en-GB" altLang="en-US" sz="2000" i="1">
                <a:latin typeface="+mj-lt"/>
              </a:rPr>
              <a:t>These development paradigm does not represent just </a:t>
            </a:r>
            <a:r>
              <a:rPr lang="en-GB" altLang="en-US" sz="2000" i="1" smtClean="0">
                <a:latin typeface="+mj-lt"/>
              </a:rPr>
              <a:t>an </a:t>
            </a:r>
            <a:r>
              <a:rPr lang="en-GB" altLang="en-US" sz="2000" i="1">
                <a:latin typeface="+mj-lt"/>
              </a:rPr>
              <a:t>idea or an approach in social science, but a strong model of development – </a:t>
            </a:r>
            <a:r>
              <a:rPr lang="en-GB" altLang="en-US" sz="2000" i="1" u="sng">
                <a:latin typeface="+mj-lt"/>
              </a:rPr>
              <a:t>Developmental Idealism</a:t>
            </a:r>
            <a:r>
              <a:rPr lang="en-GB" altLang="en-US" sz="2000" i="1">
                <a:latin typeface="+mj-lt"/>
              </a:rPr>
              <a:t> </a:t>
            </a:r>
            <a:r>
              <a:rPr lang="en-GB" altLang="en-US" sz="1400" b="0" i="1">
                <a:latin typeface="+mj-lt"/>
              </a:rPr>
              <a:t>(by Thorton, A. 2001)</a:t>
            </a:r>
            <a:r>
              <a:rPr lang="en-GB" altLang="en-US" sz="2000" i="1">
                <a:latin typeface="+mj-lt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29895" y="1124744"/>
            <a:ext cx="5064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b="1" u="sng">
                <a:latin typeface="+mj-lt"/>
              </a:rPr>
              <a:t>Development Idealism models  </a:t>
            </a:r>
            <a:br>
              <a:rPr lang="en-GB" altLang="en-US" sz="2800" b="1" u="sng">
                <a:latin typeface="+mj-lt"/>
              </a:rPr>
            </a:br>
            <a:r>
              <a:rPr lang="en-GB" altLang="en-US" sz="1200" b="1" u="sng">
                <a:latin typeface="+mj-lt"/>
              </a:rPr>
              <a:t>(Arland Thornton, 2001, 2007)</a:t>
            </a:r>
          </a:p>
        </p:txBody>
      </p:sp>
    </p:spTree>
    <p:extLst>
      <p:ext uri="{BB962C8B-B14F-4D97-AF65-F5344CB8AC3E}">
        <p14:creationId xmlns:p14="http://schemas.microsoft.com/office/powerpoint/2010/main" val="9283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44550" y="1229519"/>
            <a:ext cx="7543800" cy="68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800" b="1" u="sng">
                <a:solidFill>
                  <a:schemeClr val="tx1"/>
                </a:solidFill>
                <a:latin typeface="+mj-lt"/>
              </a:rPr>
              <a:t>What is Developmental Idealism?  </a:t>
            </a:r>
            <a:r>
              <a:rPr lang="en-GB" altLang="en-US" sz="2800" b="1">
                <a:solidFill>
                  <a:schemeClr val="tx1"/>
                </a:solidFill>
                <a:latin typeface="+mj-lt"/>
              </a:rPr>
              <a:t/>
            </a:r>
            <a:br>
              <a:rPr lang="en-GB" altLang="en-US" sz="2800" b="1">
                <a:solidFill>
                  <a:schemeClr val="tx1"/>
                </a:solidFill>
                <a:latin typeface="+mj-lt"/>
              </a:rPr>
            </a:br>
            <a:r>
              <a:rPr lang="en-GB" altLang="en-US" sz="1200" b="1">
                <a:solidFill>
                  <a:schemeClr val="tx1"/>
                </a:solidFill>
                <a:latin typeface="+mj-lt"/>
              </a:rPr>
              <a:t>(Arland Thornton, 2001, 2007)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71550" y="2113682"/>
            <a:ext cx="771525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877888" indent="-5334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50938" indent="-4572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370013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1663700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120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578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035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4925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000" i="1" u="sng">
                <a:latin typeface="+mj-lt"/>
              </a:rPr>
              <a:t>Developmental Idealism</a:t>
            </a:r>
            <a:r>
              <a:rPr lang="en-GB" altLang="en-US" sz="2000">
                <a:latin typeface="+mj-lt"/>
              </a:rPr>
              <a:t> </a:t>
            </a:r>
            <a:r>
              <a:rPr lang="en-GB" altLang="en-US" sz="2000" b="0">
                <a:latin typeface="+mj-lt"/>
              </a:rPr>
              <a:t>includes a set of ideas identifying goals in life, a means for evaluating various forms of human organisation, an explanatory framework identifying the casual influences between family and social and economic life….#</a:t>
            </a:r>
          </a:p>
          <a:p>
            <a:pPr>
              <a:buFontTx/>
              <a:buBlip>
                <a:blip r:embed="rId3"/>
              </a:buBlip>
            </a:pPr>
            <a:endParaRPr lang="en-GB" altLang="en-US" sz="2000" b="0">
              <a:latin typeface="+mj-lt"/>
            </a:endParaRPr>
          </a:p>
          <a:p>
            <a:r>
              <a:rPr lang="en-GB" altLang="en-US" sz="2000" b="0">
                <a:latin typeface="+mj-lt"/>
              </a:rPr>
              <a:t>There are </a:t>
            </a:r>
            <a:r>
              <a:rPr lang="en-GB" altLang="en-US" sz="2000" i="1" u="sng">
                <a:latin typeface="+mj-lt"/>
              </a:rPr>
              <a:t>four main propositions</a:t>
            </a:r>
            <a:r>
              <a:rPr lang="en-GB" altLang="en-US" sz="2000" b="0">
                <a:latin typeface="+mj-lt"/>
              </a:rPr>
              <a:t> of Developmental Idealism:</a:t>
            </a:r>
          </a:p>
          <a:p>
            <a:pPr>
              <a:buFontTx/>
              <a:buBlip>
                <a:blip r:embed="rId3"/>
              </a:buBlip>
            </a:pPr>
            <a:endParaRPr lang="en-GB" altLang="en-US" sz="1400" b="0">
              <a:latin typeface="+mj-lt"/>
            </a:endParaRPr>
          </a:p>
          <a:p>
            <a:pPr lvl="1">
              <a:buFontTx/>
              <a:buAutoNum type="arabicPeriod"/>
            </a:pPr>
            <a:r>
              <a:rPr lang="en-GB" altLang="en-US" sz="1800" b="0" i="1">
                <a:latin typeface="+mj-lt"/>
              </a:rPr>
              <a:t>Modern society is good and attainable</a:t>
            </a:r>
          </a:p>
          <a:p>
            <a:pPr lvl="1">
              <a:buFontTx/>
              <a:buAutoNum type="arabicPeriod"/>
            </a:pPr>
            <a:r>
              <a:rPr lang="en-GB" altLang="en-US" sz="1800" b="0" i="1">
                <a:latin typeface="+mj-lt"/>
              </a:rPr>
              <a:t>Modern family is good and attainable</a:t>
            </a:r>
          </a:p>
          <a:p>
            <a:pPr lvl="1">
              <a:buFontTx/>
              <a:buAutoNum type="arabicPeriod"/>
            </a:pPr>
            <a:r>
              <a:rPr lang="en-GB" altLang="en-US" sz="1800" b="0" i="1">
                <a:latin typeface="+mj-lt"/>
              </a:rPr>
              <a:t>Modern family is a cause and an effect of modern society</a:t>
            </a:r>
          </a:p>
          <a:p>
            <a:pPr lvl="1">
              <a:buFontTx/>
              <a:buAutoNum type="arabicPeriod"/>
            </a:pPr>
            <a:r>
              <a:rPr lang="en-GB" altLang="en-US" sz="1800" b="0" i="1">
                <a:latin typeface="+mj-lt"/>
              </a:rPr>
              <a:t>Individuals have the right to be free and equal and have their social relationship based on consent</a:t>
            </a:r>
          </a:p>
        </p:txBody>
      </p:sp>
    </p:spTree>
    <p:extLst>
      <p:ext uri="{BB962C8B-B14F-4D97-AF65-F5344CB8AC3E}">
        <p14:creationId xmlns:p14="http://schemas.microsoft.com/office/powerpoint/2010/main" val="1275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44550" y="1157511"/>
            <a:ext cx="7543800" cy="97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400" b="1" u="sng">
                <a:solidFill>
                  <a:schemeClr val="tx1"/>
                </a:solidFill>
                <a:latin typeface="+mj-lt"/>
              </a:rPr>
              <a:t>New data on ideas, norms, fertility and marriages in Albanian </a:t>
            </a:r>
            <a:r>
              <a:rPr lang="en-GB" altLang="en-US" sz="2400" i="1" u="sng">
                <a:solidFill>
                  <a:schemeClr val="tx1"/>
                </a:solidFill>
                <a:latin typeface="+mj-lt"/>
              </a:rPr>
              <a:t>(</a:t>
            </a:r>
            <a:r>
              <a:rPr lang="en-GB" altLang="en-US" sz="2400" i="1" u="sng" smtClean="0">
                <a:solidFill>
                  <a:schemeClr val="tx1"/>
                </a:solidFill>
                <a:latin typeface="+mj-lt"/>
              </a:rPr>
              <a:t>MICS3</a:t>
            </a:r>
            <a:r>
              <a:rPr lang="en-GB" altLang="en-US" sz="2400" b="1" u="sng" smtClean="0">
                <a:solidFill>
                  <a:schemeClr val="tx1"/>
                </a:solidFill>
                <a:latin typeface="+mj-lt"/>
              </a:rPr>
              <a:t>)</a:t>
            </a:r>
            <a:endParaRPr lang="en-GB" altLang="en-US" sz="2400" b="1" u="sng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71550" y="2545730"/>
            <a:ext cx="7715250" cy="361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877888" indent="-5334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50938" indent="-4572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370013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1663700" indent="-3810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1209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5781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0353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492500" indent="-3810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000">
                <a:latin typeface="+mj-lt"/>
              </a:rPr>
              <a:t>Three modules were introduced in the MICS3 Albania survey:</a:t>
            </a:r>
          </a:p>
          <a:p>
            <a:pPr>
              <a:buFontTx/>
              <a:buBlip>
                <a:blip r:embed="rId3"/>
              </a:buBlip>
            </a:pPr>
            <a:endParaRPr lang="en-GB" altLang="en-US" sz="2000">
              <a:latin typeface="+mj-lt"/>
            </a:endParaRPr>
          </a:p>
          <a:p>
            <a:pPr lvl="1">
              <a:buFont typeface="Wingdings" pitchFamily="2" charset="2"/>
              <a:buAutoNum type="arabicPeriod"/>
            </a:pPr>
            <a:r>
              <a:rPr lang="en-GB" altLang="en-US" sz="2000" i="1">
                <a:latin typeface="+mj-lt"/>
              </a:rPr>
              <a:t>Developmental ideas (men and women 15+)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GB" altLang="en-US" sz="2000" i="1">
                <a:latin typeface="+mj-lt"/>
              </a:rPr>
              <a:t>The values and attitudes (men and women 15 +)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GB" altLang="en-US" sz="2000" i="1">
                <a:latin typeface="+mj-lt"/>
              </a:rPr>
              <a:t>A complete fertility and marriage history (women 15 years older)</a:t>
            </a:r>
          </a:p>
          <a:p>
            <a:pPr>
              <a:buFontTx/>
              <a:buBlip>
                <a:blip r:embed="rId3"/>
              </a:buBlip>
            </a:pPr>
            <a:endParaRPr lang="en-GB" altLang="en-US" sz="2000" i="1">
              <a:latin typeface="+mj-lt"/>
            </a:endParaRPr>
          </a:p>
          <a:p>
            <a:r>
              <a:rPr lang="en-GB" altLang="en-US" sz="2000" i="1">
                <a:latin typeface="+mj-lt"/>
              </a:rPr>
              <a:t>The data asked both men and women of 1200 households, about 3384 individuals (a sub-sample of the MICS3 survey) – national representative, stratified for urban and rural areas.</a:t>
            </a:r>
          </a:p>
        </p:txBody>
      </p:sp>
    </p:spTree>
    <p:extLst>
      <p:ext uri="{BB962C8B-B14F-4D97-AF65-F5344CB8AC3E}">
        <p14:creationId xmlns:p14="http://schemas.microsoft.com/office/powerpoint/2010/main" val="6124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Gjonca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and Thornton, 2016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6672" y="1413197"/>
            <a:ext cx="7543800" cy="50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Results </a:t>
            </a:r>
            <a:r>
              <a:rPr lang="en-GB" altLang="en-US" sz="2800" b="1" u="sng">
                <a:solidFill>
                  <a:schemeClr val="tx1"/>
                </a:solidFill>
                <a:latin typeface="+mj-lt"/>
              </a:rPr>
              <a:t>of the family change and </a:t>
            </a:r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development</a:t>
            </a:r>
            <a:endParaRPr lang="en-GB" altLang="en-US" sz="2800" b="1" u="sng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701368"/>
              </p:ext>
            </p:extLst>
          </p:nvPr>
        </p:nvGraphicFramePr>
        <p:xfrm>
          <a:off x="395288" y="3213100"/>
          <a:ext cx="8539162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Document" r:id="rId5" imgW="6257043" imgH="1817973" progId="Word.Document.8">
                  <p:embed/>
                </p:oleObj>
              </mc:Choice>
              <mc:Fallback>
                <p:oleObj name="Document" r:id="rId5" imgW="6257043" imgH="18179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13100"/>
                        <a:ext cx="8539162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476375" y="2199060"/>
            <a:ext cx="57958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u="sng">
                <a:latin typeface="+mj-lt"/>
              </a:rPr>
              <a:t>People’s view on development and family formation</a:t>
            </a:r>
            <a:r>
              <a:rPr lang="en-GB" altLang="en-US" sz="2000" u="sng">
                <a:latin typeface="+mj-lt"/>
              </a:rPr>
              <a:t>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627313" y="2781300"/>
            <a:ext cx="8565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u="sng">
                <a:latin typeface="+mj-lt"/>
              </a:rPr>
              <a:t>Table a</a:t>
            </a:r>
          </a:p>
        </p:txBody>
      </p:sp>
    </p:spTree>
    <p:extLst>
      <p:ext uri="{BB962C8B-B14F-4D97-AF65-F5344CB8AC3E}">
        <p14:creationId xmlns:p14="http://schemas.microsoft.com/office/powerpoint/2010/main" val="5254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6672" y="1413197"/>
            <a:ext cx="7543800" cy="50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Results </a:t>
            </a:r>
            <a:r>
              <a:rPr lang="en-GB" altLang="en-US" sz="2800" b="1" u="sng">
                <a:solidFill>
                  <a:schemeClr val="tx1"/>
                </a:solidFill>
                <a:latin typeface="+mj-lt"/>
              </a:rPr>
              <a:t>of the family change and </a:t>
            </a:r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development</a:t>
            </a:r>
            <a:endParaRPr lang="en-GB" altLang="en-US" sz="2800" b="1" u="sng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75656" y="2312045"/>
            <a:ext cx="650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u="sng">
                <a:latin typeface="Calibri (Body)"/>
              </a:rPr>
              <a:t>People’s view on development and family formation</a:t>
            </a:r>
            <a:r>
              <a:rPr lang="en-GB" altLang="en-US" sz="2000" u="sng">
                <a:latin typeface="Calibri (Body)"/>
              </a:rPr>
              <a:t>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483768" y="2990279"/>
            <a:ext cx="97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u="sng">
                <a:latin typeface="Calibri (Body)"/>
              </a:rPr>
              <a:t>Table b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877885"/>
              </p:ext>
            </p:extLst>
          </p:nvPr>
        </p:nvGraphicFramePr>
        <p:xfrm>
          <a:off x="542925" y="3645024"/>
          <a:ext cx="8131175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Document" r:id="rId5" imgW="6257043" imgH="1752801" progId="Word.Document.8">
                  <p:embed/>
                </p:oleObj>
              </mc:Choice>
              <mc:Fallback>
                <p:oleObj name="Document" r:id="rId5" imgW="6257043" imgH="17528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645024"/>
                        <a:ext cx="8131175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Gjonca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and Thornton, 2016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56672" y="1413197"/>
            <a:ext cx="7543800" cy="50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Results </a:t>
            </a:r>
            <a:r>
              <a:rPr lang="en-GB" altLang="en-US" sz="2800" b="1" u="sng">
                <a:solidFill>
                  <a:schemeClr val="tx1"/>
                </a:solidFill>
                <a:latin typeface="+mj-lt"/>
              </a:rPr>
              <a:t>of the family change and </a:t>
            </a:r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development</a:t>
            </a:r>
            <a:endParaRPr lang="en-GB" altLang="en-US" sz="2800" b="1" u="sng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03648" y="2276872"/>
            <a:ext cx="57958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u="sng"/>
              <a:t>People’s view on development and family formation</a:t>
            </a:r>
            <a:r>
              <a:rPr lang="en-GB" altLang="en-US" sz="2000" u="sng"/>
              <a:t>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39975" y="2917825"/>
            <a:ext cx="8388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u="sng"/>
              <a:t>Table c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85684"/>
              </p:ext>
            </p:extLst>
          </p:nvPr>
        </p:nvGraphicFramePr>
        <p:xfrm>
          <a:off x="482600" y="3533775"/>
          <a:ext cx="804386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Document" r:id="rId5" imgW="6257043" imgH="2094143" progId="Word.Document.8">
                  <p:embed/>
                </p:oleObj>
              </mc:Choice>
              <mc:Fallback>
                <p:oleObj name="Document" r:id="rId5" imgW="6257043" imgH="20941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533775"/>
                        <a:ext cx="8043863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Gjonca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 and Thornton, 2016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19810" y="2257698"/>
            <a:ext cx="7859713" cy="4267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2000" b="0" dirty="0">
                <a:latin typeface="+mj-lt"/>
              </a:rPr>
              <a:t>Albanians have considerable knowledge of development and see a strong association between socio-economic development and family formation</a:t>
            </a:r>
          </a:p>
          <a:p>
            <a:pPr>
              <a:lnSpc>
                <a:spcPct val="90000"/>
              </a:lnSpc>
            </a:pPr>
            <a:endParaRPr lang="en-GB" altLang="en-US" sz="1200" b="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altLang="en-US" sz="2000" b="0" dirty="0">
                <a:latin typeface="+mj-lt"/>
              </a:rPr>
              <a:t>They also perceive development as influential in determining the future pattern of their fertility and </a:t>
            </a:r>
            <a:r>
              <a:rPr lang="en-GB" altLang="en-US" sz="2000" b="0" dirty="0" smtClean="0">
                <a:latin typeface="+mj-lt"/>
              </a:rPr>
              <a:t>to some extend marriage</a:t>
            </a:r>
            <a:endParaRPr lang="en-GB" altLang="en-US" sz="2000" b="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GB" altLang="en-US" sz="1200" b="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altLang="en-US" sz="2000" b="0" dirty="0">
                <a:latin typeface="+mj-lt"/>
              </a:rPr>
              <a:t>Albanians see low fertility but not an older age at marriage as being an important causal force in producing economic growth </a:t>
            </a:r>
          </a:p>
          <a:p>
            <a:pPr>
              <a:lnSpc>
                <a:spcPct val="90000"/>
              </a:lnSpc>
            </a:pPr>
            <a:endParaRPr lang="en-GB" altLang="en-US" sz="1200" b="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GB" altLang="en-US" sz="2000" b="0" dirty="0">
                <a:latin typeface="+mj-lt"/>
              </a:rPr>
              <a:t>At this stage we can only hypothesize </a:t>
            </a:r>
            <a:r>
              <a:rPr lang="en-GB" altLang="en-US" sz="2000" b="0" i="1" u="sng" dirty="0">
                <a:latin typeface="+mj-lt"/>
              </a:rPr>
              <a:t>that the beliefs about low fertility being a causal influence on economic growth could help explain the decline in fertility, while the lack of belief in a high age at marriage being a factor in economic growth could help explain the relative stability in age at marriage 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15988" y="1196752"/>
            <a:ext cx="7543800" cy="92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700" b="1" u="sng">
                <a:solidFill>
                  <a:schemeClr val="tx1"/>
                </a:solidFill>
                <a:latin typeface="+mj-lt"/>
              </a:rPr>
              <a:t>Initial remarks on family formation, development, ideas and norms</a:t>
            </a:r>
          </a:p>
        </p:txBody>
      </p:sp>
    </p:spTree>
    <p:extLst>
      <p:ext uri="{BB962C8B-B14F-4D97-AF65-F5344CB8AC3E}">
        <p14:creationId xmlns:p14="http://schemas.microsoft.com/office/powerpoint/2010/main" val="35297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/>
              <a:t>Albanian Society in </a:t>
            </a:r>
            <a:r>
              <a:rPr lang="en-GB" sz="2800" b="1" i="1" dirty="0" smtClean="0"/>
              <a:t>1950</a:t>
            </a:r>
            <a:endParaRPr lang="en-GB" sz="2800" b="1" i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38280" y="1340768"/>
            <a:ext cx="808355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/>
            <a:r>
              <a:rPr lang="en-GB" altLang="en-US" sz="2200" i="1" u="sng" dirty="0" smtClean="0"/>
              <a:t>Level of development</a:t>
            </a:r>
          </a:p>
          <a:p>
            <a:pPr eaLnBrk="0" hangingPunct="0"/>
            <a:endParaRPr lang="en-GB" altLang="en-US" sz="2000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From </a:t>
            </a:r>
            <a:r>
              <a:rPr lang="en-GB" altLang="en-US" sz="2000" dirty="0"/>
              <a:t>1945 – 1990 a communist government ruled the country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1945 – Communists inherited a semi-feudal society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u="sng" dirty="0"/>
              <a:t>Farming was the main economic activity</a:t>
            </a:r>
            <a:r>
              <a:rPr lang="en-GB" altLang="en-US" sz="2000" dirty="0"/>
              <a:t>, with about 85% of the population involved in it</a:t>
            </a:r>
            <a:r>
              <a:rPr lang="en-US" altLang="en-US" sz="2000" dirty="0"/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N</a:t>
            </a:r>
            <a:r>
              <a:rPr lang="en-GB" altLang="en-US" sz="2000" u="sng" dirty="0" smtClean="0"/>
              <a:t>o </a:t>
            </a:r>
            <a:r>
              <a:rPr lang="en-GB" altLang="en-US" sz="2000" u="sng" dirty="0"/>
              <a:t>large industrial </a:t>
            </a:r>
            <a:r>
              <a:rPr lang="en-GB" altLang="en-US" sz="2000" u="sng" dirty="0" smtClean="0"/>
              <a:t>establishment</a:t>
            </a:r>
            <a:r>
              <a:rPr lang="en-GB" altLang="en-US" sz="2000" dirty="0" smtClean="0"/>
              <a:t>; only primitive </a:t>
            </a:r>
            <a:r>
              <a:rPr lang="en-GB" altLang="en-US" sz="2000" dirty="0"/>
              <a:t>forms of cottage industry supplementing the agriculture or stock raising</a:t>
            </a:r>
            <a:r>
              <a:rPr lang="en-US" altLang="en-US" sz="2000" dirty="0"/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Communist Government put </a:t>
            </a:r>
            <a:r>
              <a:rPr lang="en-GB" altLang="en-US" sz="2000" dirty="0"/>
              <a:t>emphasis on the development of </a:t>
            </a:r>
            <a:r>
              <a:rPr lang="en-GB" altLang="en-US" sz="2000" dirty="0" smtClean="0"/>
              <a:t>industry.</a:t>
            </a: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country’s goal became the move from an agricultural society (85% of the population being rural in 1939) to a developed industrial-agricultural one (in 1990 34% of population was urban)</a:t>
            </a:r>
          </a:p>
        </p:txBody>
      </p:sp>
    </p:spTree>
    <p:extLst>
      <p:ext uri="{BB962C8B-B14F-4D97-AF65-F5344CB8AC3E}">
        <p14:creationId xmlns:p14="http://schemas.microsoft.com/office/powerpoint/2010/main" val="36055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smtClean="0"/>
              <a:t>norms versus ideas</a:t>
            </a:r>
            <a:endParaRPr lang="en-GB" sz="2800" b="1" i="1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404" y="1973551"/>
            <a:ext cx="7543800" cy="49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 algn="ctr"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ctr"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ctr"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ctr"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GB" altLang="en-US" sz="2800" b="1" u="sng" smtClean="0">
                <a:solidFill>
                  <a:schemeClr val="tx1"/>
                </a:solidFill>
                <a:latin typeface="+mj-lt"/>
              </a:rPr>
              <a:t>What next in terms of research?</a:t>
            </a:r>
            <a:endParaRPr lang="en-GB" altLang="en-US" sz="2800" b="1" u="sng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5390" y="3212976"/>
            <a:ext cx="785971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GB" altLang="en-US" sz="2400" b="0" smtClean="0">
                <a:latin typeface="+mj-lt"/>
              </a:rPr>
              <a:t>An opportunity to test what predicts better marriage and fertility in the Albanian population, IDEAS  or NORMS, based on this data set</a:t>
            </a:r>
          </a:p>
        </p:txBody>
      </p:sp>
    </p:spTree>
    <p:extLst>
      <p:ext uri="{BB962C8B-B14F-4D97-AF65-F5344CB8AC3E}">
        <p14:creationId xmlns:p14="http://schemas.microsoft.com/office/powerpoint/2010/main" val="25693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8280" y="1196752"/>
            <a:ext cx="80835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/>
            <a:r>
              <a:rPr lang="en-GB" altLang="en-US" sz="2200" i="1" u="sng" dirty="0" smtClean="0"/>
              <a:t>Social Development</a:t>
            </a:r>
          </a:p>
          <a:p>
            <a:pPr eaLnBrk="0" hangingPunct="0"/>
            <a:endParaRPr lang="en-GB" altLang="en-US" sz="2000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More </a:t>
            </a:r>
            <a:r>
              <a:rPr lang="en-GB" altLang="en-US" sz="2000" dirty="0"/>
              <a:t>than 80 % of the population were living in extreme poverty.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The health of the population was extremely poor, with malaria (20% of population being infected) and tuberculosis (17.8% of all deaths in 1950) being widespread.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Life expectancy at birth </a:t>
            </a:r>
            <a:r>
              <a:rPr lang="en-GB" altLang="en-US" sz="2000" dirty="0" smtClean="0"/>
              <a:t>was about </a:t>
            </a:r>
            <a:r>
              <a:rPr lang="en-GB" altLang="en-US" sz="2000" dirty="0"/>
              <a:t>50 years for both sexes.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/>
              <a:t>Infant mortality rate was at unprecedented levels for the region at 148 infant deaths per 1000 live births.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No </a:t>
            </a:r>
            <a:r>
              <a:rPr lang="en-GB" altLang="en-US" sz="2000" dirty="0"/>
              <a:t>access to safe drinking water in most areas of the </a:t>
            </a:r>
            <a:r>
              <a:rPr lang="en-GB" altLang="en-US" sz="2000" dirty="0" smtClean="0"/>
              <a:t>country.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Illiteracy rate was 82 % (Female one at more than 90%)</a:t>
            </a:r>
            <a:endParaRPr lang="en-GB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/>
              <a:t>Albanian Society in </a:t>
            </a:r>
            <a:r>
              <a:rPr lang="en-GB" sz="2800" b="1" i="1" dirty="0" smtClean="0"/>
              <a:t>1950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11828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80788" y="6042657"/>
            <a:ext cx="7848872" cy="6212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Note: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Cohort fertility rates are plotted adding the mean age of childbearing for each cohort. Then the values are interpolated in order to fit the 5 year calendar periods.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Source: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Author’s calculations based on data from the Institute of Statistics, (INSTAT, 1992, 2003b)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18368" y="1580015"/>
            <a:ext cx="61303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i="1" u="sng" dirty="0"/>
              <a:t>Total fertility rate and cohort fertility rate in Albania 1950-1990</a:t>
            </a:r>
            <a:r>
              <a:rPr lang="en-US" altLang="en-US" i="1" u="sng" dirty="0"/>
              <a:t> </a:t>
            </a:r>
            <a:endParaRPr lang="en-GB" altLang="en-US" i="1" u="sng" dirty="0"/>
          </a:p>
        </p:txBody>
      </p:sp>
      <p:pic>
        <p:nvPicPr>
          <p:cNvPr id="11" name="Picture 1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49348"/>
            <a:ext cx="6425094" cy="385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1205" y="1052736"/>
            <a:ext cx="3444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Rapid reduction in </a:t>
            </a:r>
            <a:r>
              <a:rPr lang="en-GB" sz="2400" u="sng" dirty="0"/>
              <a:t>fertility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868144" y="2204864"/>
            <a:ext cx="0" cy="3168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Falkingham and Gjonça, 2001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-36513" y="2906713"/>
          <a:ext cx="4537076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Chart" r:id="rId4" imgW="4762500" imgH="3067050" progId="Excel.Chart.8">
                  <p:embed/>
                </p:oleObj>
              </mc:Choice>
              <mc:Fallback>
                <p:oleObj name="Chart" r:id="rId4" imgW="4762500" imgH="30670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2906713"/>
                        <a:ext cx="4537076" cy="292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500563" y="2922588"/>
          <a:ext cx="467995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Chart" r:id="rId6" imgW="6048375" imgH="3724275" progId="Excel.Chart.8">
                  <p:embed/>
                </p:oleObj>
              </mc:Choice>
              <mc:Fallback>
                <p:oleObj name="Chart" r:id="rId6" imgW="6048375" imgH="37242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922588"/>
                        <a:ext cx="467995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5875" y="2439988"/>
            <a:ext cx="436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u="sng" dirty="0"/>
              <a:t>Age specific period fertility rates, Albania</a:t>
            </a:r>
            <a:r>
              <a:rPr lang="en-US" altLang="en-US" u="sng" dirty="0"/>
              <a:t> </a:t>
            </a:r>
            <a:endParaRPr lang="en-GB" altLang="en-US" u="sng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72000" y="2420938"/>
            <a:ext cx="436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altLang="en-US" u="sng" dirty="0"/>
              <a:t>Age specific cohort fertility rates, Albania</a:t>
            </a:r>
            <a:r>
              <a:rPr lang="en-US" altLang="en-US" u="sng" dirty="0"/>
              <a:t> </a:t>
            </a:r>
            <a:endParaRPr lang="en-GB" alt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2" name="Rectangle 1"/>
          <p:cNvSpPr/>
          <p:nvPr/>
        </p:nvSpPr>
        <p:spPr>
          <a:xfrm>
            <a:off x="1907704" y="1455167"/>
            <a:ext cx="5834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/>
              <a:t>Reduction came from all ages and all cohorts </a:t>
            </a:r>
          </a:p>
        </p:txBody>
      </p:sp>
    </p:spTree>
    <p:extLst>
      <p:ext uri="{BB962C8B-B14F-4D97-AF65-F5344CB8AC3E}">
        <p14:creationId xmlns:p14="http://schemas.microsoft.com/office/powerpoint/2010/main" val="26609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Gjonça, 2001, Gjonça and Guilmoto 2016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023482"/>
              </p:ext>
            </p:extLst>
          </p:nvPr>
        </p:nvGraphicFramePr>
        <p:xfrm>
          <a:off x="1268628" y="1844824"/>
          <a:ext cx="6719887" cy="4047402"/>
        </p:xfrm>
        <a:graphic>
          <a:graphicData uri="http://schemas.openxmlformats.org/drawingml/2006/table">
            <a:tbl>
              <a:tblPr/>
              <a:tblGrid>
                <a:gridCol w="883980"/>
                <a:gridCol w="1268676"/>
                <a:gridCol w="938547"/>
                <a:gridCol w="1006755"/>
                <a:gridCol w="1301415"/>
                <a:gridCol w="1320514"/>
              </a:tblGrid>
              <a:tr h="7258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Males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Life expectancy at birth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Infant Mortality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Child Mortality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Life expectancy at age 15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Life expectancy at age 60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7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1950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51.9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142.2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90.7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52.9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18.4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1960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61.7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57.2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1969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88.4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20.2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73.2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57.4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16.7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1989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67.9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47.0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15.4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16.5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71.5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25.3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9.2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59.4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19.3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Females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1950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51.3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144.0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121.7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55.1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1960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62.2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101.3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60.1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1969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68.5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24.5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62.5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74.8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63.0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1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1989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73.9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43.4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4F6228"/>
                          </a:solidFill>
                          <a:latin typeface="Arial"/>
                        </a:rPr>
                        <a:t>15.6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63.7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21.1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333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7433" marR="7433" marT="7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78.1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21.8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65.8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23.7</a:t>
                      </a:r>
                    </a:p>
                  </a:txBody>
                  <a:tcPr marL="7433" marR="7433" marT="7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1197913"/>
            <a:ext cx="71166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u="sng" dirty="0" smtClean="0"/>
              <a:t>Overall mortality improvements, but </a:t>
            </a:r>
            <a:r>
              <a:rPr lang="en-GB" sz="2200" i="1" u="sng" dirty="0" smtClean="0"/>
              <a:t>female </a:t>
            </a:r>
            <a:r>
              <a:rPr lang="en-GB" sz="2200" i="1" u="sng" dirty="0"/>
              <a:t>excess </a:t>
            </a:r>
            <a:r>
              <a:rPr lang="en-GB" sz="2200" i="1" u="sng" dirty="0" smtClean="0"/>
              <a:t>mortality</a:t>
            </a:r>
            <a:endParaRPr lang="en-GB" sz="2200" i="1" u="sng" dirty="0"/>
          </a:p>
        </p:txBody>
      </p:sp>
    </p:spTree>
    <p:extLst>
      <p:ext uri="{BB962C8B-B14F-4D97-AF65-F5344CB8AC3E}">
        <p14:creationId xmlns:p14="http://schemas.microsoft.com/office/powerpoint/2010/main" val="35166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112" y="980728"/>
            <a:ext cx="8280920" cy="144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59600" y="6048108"/>
            <a:ext cx="7848872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016" y="37073"/>
            <a:ext cx="7725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+mj-lt"/>
              </a:rPr>
              <a:t>TRADITION versus DEVELOPMENT</a:t>
            </a:r>
          </a:p>
          <a:p>
            <a:pPr algn="ctr"/>
            <a:r>
              <a:rPr lang="en-GB" sz="2800" b="1" i="1" dirty="0" smtClean="0"/>
              <a:t>Demographic Change 1950-1990</a:t>
            </a:r>
            <a:endParaRPr lang="en-GB" sz="2800" b="1" i="1" dirty="0"/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1008928" y="1412776"/>
            <a:ext cx="723928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dirty="0"/>
              <a:t>The change in the mean age at marriage was </a:t>
            </a:r>
            <a:r>
              <a:rPr lang="en-GB" altLang="en-US" sz="2200" dirty="0" smtClean="0"/>
              <a:t>insignificant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There was almost no childbearing </a:t>
            </a:r>
            <a:r>
              <a:rPr lang="en-GB" sz="2200" dirty="0" smtClean="0"/>
              <a:t>outside </a:t>
            </a:r>
            <a:r>
              <a:rPr lang="en-GB" sz="2200" dirty="0"/>
              <a:t>marriage – less than 0.2</a:t>
            </a:r>
            <a:r>
              <a:rPr lang="en-GB" sz="2200" dirty="0" smtClean="0"/>
              <a:t>%</a:t>
            </a:r>
            <a:endParaRPr lang="en-GB" sz="22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590953"/>
              </p:ext>
            </p:extLst>
          </p:nvPr>
        </p:nvGraphicFramePr>
        <p:xfrm>
          <a:off x="1775723" y="2871183"/>
          <a:ext cx="5244549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2565</Words>
  <Application>Microsoft Office PowerPoint</Application>
  <PresentationFormat>On-screen Show (4:3)</PresentationFormat>
  <Paragraphs>444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Calibri (Body)</vt:lpstr>
      <vt:lpstr>Comic Sans MS</vt:lpstr>
      <vt:lpstr>Times New Roman</vt:lpstr>
      <vt:lpstr>Wingdings</vt:lpstr>
      <vt:lpstr>Office Theme</vt:lpstr>
      <vt:lpstr>Chart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Morgan M.M.</cp:lastModifiedBy>
  <cp:revision>75</cp:revision>
  <cp:lastPrinted>2014-09-23T13:54:42Z</cp:lastPrinted>
  <dcterms:created xsi:type="dcterms:W3CDTF">2014-09-23T09:46:28Z</dcterms:created>
  <dcterms:modified xsi:type="dcterms:W3CDTF">2016-04-11T10:41:21Z</dcterms:modified>
</cp:coreProperties>
</file>